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bd6ab93526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bd6ab93526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200">
                <a:solidFill>
                  <a:srgbClr val="333333"/>
                </a:solidFill>
              </a:rPr>
              <a:t>As dietitians, we may see these complex issues and ask, what can we do? I’m sure very few of us have much training or experience working with this population. However, a lot of our skills translate across the board. While we may not be familiar with all of the nuances of working with children with a variety of disabilities, we need to remember that we are food experts! We have the expertise to target things like food selectivity and diet quality. When we equip our patients or clients and their families with the right tools, they can use them to work towards increasing their child’s food acceptance and improved nutrition status. Of course, we know kids that are really picky eaters may be lacking key nutrients in their diets. It is not uncommon to see these picky eaters refuse to eat entire food groups, leading to deficiencies in iron, Vitamin D, and more. These deficiencies need to be addressed with appropriate supplementation while working towards goals. While we focus on nutrition, we need to remember to collaborate with other professionals such as speech language pathologists to help with oral sensitivities and diet advancements, and occupational therapists for ADLs and feeding therapy.</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bd6ab93526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bd6ab93526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200">
                <a:solidFill>
                  <a:srgbClr val="333333"/>
                </a:solidFill>
              </a:rPr>
              <a:t>Whether we call ourselves a good cook or not, most dietitians have some basic culinary experience, even if it’s just from our food preparation classes and food service rotations.  If we are going to be food experts, we can strive to provide some education for our patients or clients to prepare the foods we recommend to them. This becomes more challenging when we are working with children, especially kids that face challenges like picky eating and difficulty performing IADLs. </a:t>
            </a:r>
            <a:endParaRPr sz="1200">
              <a:solidFill>
                <a:srgbClr val="333333"/>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rgbClr val="333333"/>
              </a:solidFill>
            </a:endParaRPr>
          </a:p>
          <a:p>
            <a:pPr indent="0" lvl="0" marL="0" rtl="0" algn="l">
              <a:lnSpc>
                <a:spcPct val="150000"/>
              </a:lnSpc>
              <a:spcBef>
                <a:spcPts val="0"/>
              </a:spcBef>
              <a:spcAft>
                <a:spcPts val="0"/>
              </a:spcAft>
              <a:buClr>
                <a:schemeClr val="dk1"/>
              </a:buClr>
              <a:buSzPts val="1100"/>
              <a:buFont typeface="Arial"/>
              <a:buNone/>
            </a:pPr>
            <a:r>
              <a:rPr lang="en" sz="1200">
                <a:solidFill>
                  <a:srgbClr val="333333"/>
                </a:solidFill>
              </a:rPr>
              <a:t>This presents an opportunity for dietitians and other professionals to collaborate and provide hands-on nutrition education and cooking experience. There are many studies showing that food preparation experiences and cooking curriculums can help increase cooking confidence, food preparation skills, and food acceptance in school aged children, which can in turn help improve dietary quality and overall health.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bd6ab9352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bd6ab9352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26545"/>
              </a:lnSpc>
              <a:spcBef>
                <a:spcPts val="0"/>
              </a:spcBef>
              <a:spcAft>
                <a:spcPts val="0"/>
              </a:spcAft>
              <a:buClr>
                <a:schemeClr val="dk1"/>
              </a:buClr>
              <a:buSzPts val="1100"/>
              <a:buFont typeface="Arial"/>
              <a:buNone/>
            </a:pPr>
            <a:r>
              <a:rPr lang="en" sz="800">
                <a:solidFill>
                  <a:srgbClr val="202124"/>
                </a:solidFill>
              </a:rPr>
              <a:t>Cunningham-Sabo L, Lohse B. Impact of a school-based cooking curriculum for fourth-grade students on attitudes and behaviors is influenced by gender and prior cooking experience. </a:t>
            </a:r>
            <a:r>
              <a:rPr i="1" lang="en" sz="800">
                <a:solidFill>
                  <a:srgbClr val="202124"/>
                </a:solidFill>
              </a:rPr>
              <a:t>J Nutr Educ Behav</a:t>
            </a:r>
            <a:r>
              <a:rPr lang="en" sz="800">
                <a:solidFill>
                  <a:srgbClr val="202124"/>
                </a:solidFill>
              </a:rPr>
              <a:t>. 2014;46(2):110-120. doi:10.1016/j.jneb.2013.09.007</a:t>
            </a:r>
            <a:endParaRPr sz="800">
              <a:solidFill>
                <a:srgbClr val="202124"/>
              </a:solidFill>
            </a:endParaRPr>
          </a:p>
          <a:p>
            <a:pPr indent="0" lvl="0" marL="0" rtl="0" algn="l">
              <a:lnSpc>
                <a:spcPct val="150000"/>
              </a:lnSpc>
              <a:spcBef>
                <a:spcPts val="800"/>
              </a:spcBef>
              <a:spcAft>
                <a:spcPts val="0"/>
              </a:spcAft>
              <a:buClr>
                <a:schemeClr val="dk1"/>
              </a:buClr>
              <a:buSzPts val="1100"/>
              <a:buFont typeface="Arial"/>
              <a:buNone/>
            </a:pPr>
            <a:r>
              <a:rPr lang="en" sz="1200">
                <a:solidFill>
                  <a:srgbClr val="333333"/>
                </a:solidFill>
              </a:rPr>
              <a:t>One study compared the impacts of a school based nutrition education program consisting of either 5 2-hour cooking lessons or 5 1-hour fruit and vegetable tasting lessons throughout the school year. The study involved 11 low income public schools in Colorado. 961 fourth grade students participated. A pre- and post-survey was given to determine their cooking self-efficacy, cooking attitudes, and fruit and vegetable preferences. Researchers found that the both lessons positively affected fruit and vegetable preferences, especially in the cooking and tasting curriculum group. In both groups, children without prior cooking experience had significant gains in cooking self efficacy and cooking attitudes.</a:t>
            </a:r>
            <a:endParaRPr sz="1200">
              <a:solidFill>
                <a:srgbClr val="202124"/>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bd6ab93526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bd6ab93526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26545"/>
              </a:lnSpc>
              <a:spcBef>
                <a:spcPts val="0"/>
              </a:spcBef>
              <a:spcAft>
                <a:spcPts val="0"/>
              </a:spcAft>
              <a:buClr>
                <a:schemeClr val="dk1"/>
              </a:buClr>
              <a:buSzPts val="1100"/>
              <a:buFont typeface="Arial"/>
              <a:buNone/>
            </a:pPr>
            <a:r>
              <a:rPr lang="en" sz="800">
                <a:solidFill>
                  <a:srgbClr val="202124"/>
                </a:solidFill>
              </a:rPr>
              <a:t>Vaughan KL, Cade JE, Hetherington MM, Webster J, Evans CEL. The impact of school-based cooking classes on vegetable intake, cooking skills and food literacy of children aged 4-12 years: A systematic review of the evidence 2001-2021. </a:t>
            </a:r>
            <a:r>
              <a:rPr i="1" lang="en" sz="800">
                <a:solidFill>
                  <a:srgbClr val="202124"/>
                </a:solidFill>
              </a:rPr>
              <a:t>Appetite</a:t>
            </a:r>
            <a:r>
              <a:rPr lang="en" sz="800">
                <a:solidFill>
                  <a:srgbClr val="202124"/>
                </a:solidFill>
              </a:rPr>
              <a:t>. 2024;195:107238. doi:10.1016/j.appet.2024.107238</a:t>
            </a:r>
            <a:endParaRPr sz="800">
              <a:solidFill>
                <a:srgbClr val="202124"/>
              </a:solidFill>
            </a:endParaRPr>
          </a:p>
          <a:p>
            <a:pPr indent="0" lvl="0" marL="0" rtl="0" algn="l">
              <a:lnSpc>
                <a:spcPct val="150000"/>
              </a:lnSpc>
              <a:spcBef>
                <a:spcPts val="800"/>
              </a:spcBef>
              <a:spcAft>
                <a:spcPts val="0"/>
              </a:spcAft>
              <a:buClr>
                <a:schemeClr val="dk1"/>
              </a:buClr>
              <a:buSzPts val="1100"/>
              <a:buFont typeface="Arial"/>
              <a:buNone/>
            </a:pPr>
            <a:r>
              <a:rPr lang="en" sz="1200">
                <a:solidFill>
                  <a:srgbClr val="333333"/>
                </a:solidFill>
              </a:rPr>
              <a:t>Another study looked at the outcomes of studies of children aged 4-12 years old receiving food preparation or cooking activities on school premises. A systematic review and meta analysis of 21 studies showed these activities had a small positive effect on cooking self-efficacy, vegetable intake, and food literacy. They found that programs with more than 6 hours of cooking showed the greatest effects. It’s definitely a marathon, not a sprint!</a:t>
            </a:r>
            <a:endParaRPr sz="1200">
              <a:solidFill>
                <a:srgbClr val="333333"/>
              </a:solidFill>
            </a:endParaRPr>
          </a:p>
          <a:p>
            <a:pPr indent="0" lvl="0" marL="0" rtl="0" algn="l">
              <a:lnSpc>
                <a:spcPct val="126545"/>
              </a:lnSpc>
              <a:spcBef>
                <a:spcPts val="0"/>
              </a:spcBef>
              <a:spcAft>
                <a:spcPts val="800"/>
              </a:spcAft>
              <a:buClr>
                <a:schemeClr val="dk1"/>
              </a:buClr>
              <a:buSzPts val="1100"/>
              <a:buFont typeface="Arial"/>
              <a:buNone/>
            </a:pPr>
            <a:r>
              <a:t/>
            </a:r>
            <a:endParaRPr sz="1200">
              <a:solidFill>
                <a:srgbClr val="202124"/>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bd6ab93526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bd6ab93526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26545"/>
              </a:lnSpc>
              <a:spcBef>
                <a:spcPts val="0"/>
              </a:spcBef>
              <a:spcAft>
                <a:spcPts val="0"/>
              </a:spcAft>
              <a:buNone/>
            </a:pPr>
            <a:r>
              <a:rPr lang="en" sz="800">
                <a:solidFill>
                  <a:srgbClr val="202124"/>
                </a:solidFill>
              </a:rPr>
              <a:t>Hersch D, Perdue L, Ambroz T, Boucher JL. The impact of cooking classes on food-related preferences, attitudes, and behaviors of school-aged children: a systematic review of the evidence, 2003-2014. </a:t>
            </a:r>
            <a:r>
              <a:rPr i="1" lang="en" sz="800">
                <a:solidFill>
                  <a:srgbClr val="202124"/>
                </a:solidFill>
              </a:rPr>
              <a:t>Prev Chronic Dis</a:t>
            </a:r>
            <a:r>
              <a:rPr lang="en" sz="800">
                <a:solidFill>
                  <a:srgbClr val="202124"/>
                </a:solidFill>
              </a:rPr>
              <a:t>. 2014;11:E193. doi:10.5888/pcd11.140267</a:t>
            </a:r>
            <a:endParaRPr sz="800">
              <a:solidFill>
                <a:srgbClr val="202124"/>
              </a:solidFill>
            </a:endParaRPr>
          </a:p>
          <a:p>
            <a:pPr indent="0" lvl="0" marL="0" rtl="0" algn="l">
              <a:lnSpc>
                <a:spcPct val="126545"/>
              </a:lnSpc>
              <a:spcBef>
                <a:spcPts val="800"/>
              </a:spcBef>
              <a:spcAft>
                <a:spcPts val="0"/>
              </a:spcAft>
              <a:buClr>
                <a:schemeClr val="dk1"/>
              </a:buClr>
              <a:buSzPts val="1100"/>
              <a:buFont typeface="Arial"/>
              <a:buNone/>
            </a:pPr>
            <a:r>
              <a:rPr lang="en" sz="800">
                <a:solidFill>
                  <a:srgbClr val="1B1B1B"/>
                </a:solidFill>
              </a:rPr>
              <a:t>Wong MY, Carlton C, Paul S, et al. Cooking with confidence for autistic youth: outcomes from a pilot program evaluation model. </a:t>
            </a:r>
            <a:r>
              <a:rPr i="1" lang="en" sz="800">
                <a:solidFill>
                  <a:srgbClr val="1B1B1B"/>
                </a:solidFill>
              </a:rPr>
              <a:t>BMC Res Notes</a:t>
            </a:r>
            <a:r>
              <a:rPr lang="en" sz="800">
                <a:solidFill>
                  <a:srgbClr val="1B1B1B"/>
                </a:solidFill>
              </a:rPr>
              <a:t>. 2025;18(1):35. Published 2025 Jan 23. doi:10.1186/s13104-025-07105-6</a:t>
            </a:r>
            <a:endParaRPr sz="800">
              <a:solidFill>
                <a:srgbClr val="202124"/>
              </a:solidFill>
            </a:endParaRPr>
          </a:p>
          <a:p>
            <a:pPr indent="0" lvl="0" marL="0" rtl="0" algn="l">
              <a:lnSpc>
                <a:spcPct val="126545"/>
              </a:lnSpc>
              <a:spcBef>
                <a:spcPts val="800"/>
              </a:spcBef>
              <a:spcAft>
                <a:spcPts val="0"/>
              </a:spcAft>
              <a:buNone/>
            </a:pPr>
            <a:r>
              <a:rPr lang="en" sz="800">
                <a:solidFill>
                  <a:srgbClr val="1B1B1B"/>
                </a:solidFill>
              </a:rPr>
              <a:t>Danon JC, Koon L, Sherman JR, et al. Feasibility and preliminary efficacy of a skill-based lifestyle intervention for enhancing cooking abilities and physical fitness in young adults with intellectual disabilities. </a:t>
            </a:r>
            <a:r>
              <a:rPr i="1" lang="en" sz="800">
                <a:solidFill>
                  <a:srgbClr val="1B1B1B"/>
                </a:solidFill>
              </a:rPr>
              <a:t>Disabil Health J</a:t>
            </a:r>
            <a:r>
              <a:rPr lang="en" sz="800">
                <a:solidFill>
                  <a:srgbClr val="1B1B1B"/>
                </a:solidFill>
              </a:rPr>
              <a:t>. 2025;18(2):101767. doi:10.1016/j.dhjo.2024.101767</a:t>
            </a:r>
            <a:endParaRPr sz="800">
              <a:solidFill>
                <a:srgbClr val="1B1B1B"/>
              </a:solidFill>
            </a:endParaRPr>
          </a:p>
          <a:p>
            <a:pPr indent="0" lvl="0" marL="0" rtl="0" algn="l">
              <a:lnSpc>
                <a:spcPct val="150000"/>
              </a:lnSpc>
              <a:spcBef>
                <a:spcPts val="800"/>
              </a:spcBef>
              <a:spcAft>
                <a:spcPts val="0"/>
              </a:spcAft>
              <a:buClr>
                <a:schemeClr val="dk1"/>
              </a:buClr>
              <a:buSzPts val="1100"/>
              <a:buFont typeface="Arial"/>
              <a:buNone/>
            </a:pPr>
            <a:r>
              <a:rPr lang="en" sz="1200">
                <a:solidFill>
                  <a:srgbClr val="333333"/>
                </a:solidFill>
              </a:rPr>
              <a:t>Other studies have shown that children’s willingness to try new foods increased if they grew it or cooked it themselves. Some have reported increased abilities to cut up fruits and vegetables, follow recipes, and measure ingredients following cooking interventions. Remember- cooking requires a lot of reading, math, and fine motor skills. </a:t>
            </a:r>
            <a:r>
              <a:rPr lang="en" sz="1200">
                <a:solidFill>
                  <a:srgbClr val="1B1B1B"/>
                </a:solidFill>
              </a:rPr>
              <a:t>A cooking with confidence program for youth with autism found increased cooking confidence, meal planning abilities, the ability to use basic cooking techniques, and understanding when to wash their hands. </a:t>
            </a:r>
            <a:r>
              <a:rPr lang="en" sz="1200">
                <a:solidFill>
                  <a:srgbClr val="333333"/>
                </a:solidFill>
              </a:rPr>
              <a:t>Additionally, </a:t>
            </a:r>
            <a:r>
              <a:rPr lang="en" sz="1200">
                <a:solidFill>
                  <a:srgbClr val="1B1B1B"/>
                </a:solidFill>
              </a:rPr>
              <a:t>data from young adults without ID suggests that higher levels of food preparation skills are associated with reduced use of fast-food and an increased likelihood of meeting dietary objectives for fat, calcium, fruit and vegetable and whole-grain consumption. </a:t>
            </a:r>
            <a:endParaRPr sz="1200">
              <a:solidFill>
                <a:srgbClr val="1B1B1B"/>
              </a:solidFill>
            </a:endParaRPr>
          </a:p>
          <a:p>
            <a:pPr indent="0" lvl="0" marL="0" rtl="0" algn="l">
              <a:lnSpc>
                <a:spcPct val="126545"/>
              </a:lnSpc>
              <a:spcBef>
                <a:spcPts val="0"/>
              </a:spcBef>
              <a:spcAft>
                <a:spcPts val="800"/>
              </a:spcAft>
              <a:buNone/>
            </a:pPr>
            <a:r>
              <a:t/>
            </a:r>
            <a:endParaRPr sz="1200">
              <a:solidFill>
                <a:srgbClr val="202124"/>
              </a:solidFill>
              <a:highlight>
                <a:srgbClr val="FFFFFF"/>
              </a:highlight>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bd6ab93526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bd6ab93526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1B1B1B"/>
                </a:solidFill>
              </a:rPr>
              <a:t>All of this information supports the need for programs like the one I help lead at my facility. Each Thursday afternoon, I co-lead a Cooking Group Therapy along with a recreational therapist and a physical therapy assistant. We typically work with 2-4 patients for an hour (4 units of therapy). 2 of these kids attend outpatient ABA during the afternoons, so their registered behavior technicians accompany them to the group. This interdisciplinary approach helps target nutrition knowledge and cooking skills, as well fine motor skills, ADLs, behavioral goals.</a:t>
            </a:r>
            <a:endParaRPr sz="1200">
              <a:solidFill>
                <a:srgbClr val="202124"/>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bd6ab93526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bd6ab93526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1B1B1B"/>
                </a:solidFill>
              </a:rPr>
              <a:t>Here are some of the main things we do in cooking group. We always start with hand washing. There have been many conversations about germs in cooking group, like washing your hands before you start cooking, after you sneeze, after you go to the bathroom. We’ve also had to talk a lot about why you can’t lick your fingers, or lick a spoon and stick it back into a shared bowl. </a:t>
            </a:r>
            <a:endParaRPr sz="1200">
              <a:solidFill>
                <a:srgbClr val="1B1B1B"/>
              </a:solidFill>
            </a:endParaRPr>
          </a:p>
          <a:p>
            <a:pPr indent="0" lvl="0" marL="0" rtl="0" algn="l">
              <a:lnSpc>
                <a:spcPct val="150000"/>
              </a:lnSpc>
              <a:spcBef>
                <a:spcPts val="0"/>
              </a:spcBef>
              <a:spcAft>
                <a:spcPts val="0"/>
              </a:spcAft>
              <a:buNone/>
            </a:pPr>
            <a:r>
              <a:t/>
            </a:r>
            <a:endParaRPr sz="1200">
              <a:solidFill>
                <a:srgbClr val="1B1B1B"/>
              </a:solidFill>
            </a:endParaRPr>
          </a:p>
          <a:p>
            <a:pPr indent="0" lvl="0" marL="0" rtl="0" algn="l">
              <a:lnSpc>
                <a:spcPct val="150000"/>
              </a:lnSpc>
              <a:spcBef>
                <a:spcPts val="0"/>
              </a:spcBef>
              <a:spcAft>
                <a:spcPts val="0"/>
              </a:spcAft>
              <a:buNone/>
            </a:pPr>
            <a:r>
              <a:rPr lang="en" sz="1200">
                <a:solidFill>
                  <a:srgbClr val="1B1B1B"/>
                </a:solidFill>
              </a:rPr>
              <a:t>Of course, we practice reading labels and identifying ingredients. We have answered a lot of questions about these ingredients, like “where does flour come from?” or “what does baking soda do?.” </a:t>
            </a:r>
            <a:endParaRPr sz="1200">
              <a:solidFill>
                <a:srgbClr val="1B1B1B"/>
              </a:solidFill>
            </a:endParaRPr>
          </a:p>
          <a:p>
            <a:pPr indent="0" lvl="0" marL="0" rtl="0" algn="l">
              <a:lnSpc>
                <a:spcPct val="150000"/>
              </a:lnSpc>
              <a:spcBef>
                <a:spcPts val="0"/>
              </a:spcBef>
              <a:spcAft>
                <a:spcPts val="0"/>
              </a:spcAft>
              <a:buNone/>
            </a:pPr>
            <a:r>
              <a:t/>
            </a:r>
            <a:endParaRPr sz="1200">
              <a:solidFill>
                <a:srgbClr val="1B1B1B"/>
              </a:solidFill>
            </a:endParaRPr>
          </a:p>
          <a:p>
            <a:pPr indent="0" lvl="0" marL="0" rtl="0" algn="l">
              <a:lnSpc>
                <a:spcPct val="150000"/>
              </a:lnSpc>
              <a:spcBef>
                <a:spcPts val="0"/>
              </a:spcBef>
              <a:spcAft>
                <a:spcPts val="0"/>
              </a:spcAft>
              <a:buNone/>
            </a:pPr>
            <a:r>
              <a:rPr lang="en" sz="1200">
                <a:solidFill>
                  <a:srgbClr val="1B1B1B"/>
                </a:solidFill>
              </a:rPr>
              <a:t>Next, we have to follow our recipes for the day. I always print out copies of the recipe for each child, and let them take them home so they can show their families and use it again. When we follow a recipe, we are practicing reading and math skills, and understanding sequences of tasks. Because there are usually 2-4 kids in the group, following the recipes also requires a lot of sharing and taking turns between tasks. </a:t>
            </a:r>
            <a:endParaRPr sz="1200">
              <a:solidFill>
                <a:srgbClr val="1B1B1B"/>
              </a:solidFill>
            </a:endParaRPr>
          </a:p>
          <a:p>
            <a:pPr indent="0" lvl="0" marL="0" rtl="0" algn="l">
              <a:lnSpc>
                <a:spcPct val="150000"/>
              </a:lnSpc>
              <a:spcBef>
                <a:spcPts val="0"/>
              </a:spcBef>
              <a:spcAft>
                <a:spcPts val="0"/>
              </a:spcAft>
              <a:buNone/>
            </a:pPr>
            <a:r>
              <a:t/>
            </a:r>
            <a:endParaRPr sz="1200">
              <a:solidFill>
                <a:srgbClr val="1B1B1B"/>
              </a:solidFill>
            </a:endParaRPr>
          </a:p>
          <a:p>
            <a:pPr indent="0" lvl="0" marL="0" rtl="0" algn="l">
              <a:lnSpc>
                <a:spcPct val="150000"/>
              </a:lnSpc>
              <a:spcBef>
                <a:spcPts val="0"/>
              </a:spcBef>
              <a:spcAft>
                <a:spcPts val="0"/>
              </a:spcAft>
              <a:buNone/>
            </a:pPr>
            <a:r>
              <a:rPr lang="en" sz="1200">
                <a:solidFill>
                  <a:srgbClr val="1B1B1B"/>
                </a:solidFill>
              </a:rPr>
              <a:t>Following the recipe steps involves choosing correct measuring utensils, like wet or dry measuring cups, and identifying the right size measuring cup or spoon to use. This requires understanding fractions, or at least being able to match the numbers on the measuring cup with the one on the recipe. We have the kids compare ½ and ¼ cup and teaspoon vs tablespoon sizes.</a:t>
            </a:r>
            <a:endParaRPr sz="1200">
              <a:solidFill>
                <a:srgbClr val="1B1B1B"/>
              </a:solidFill>
            </a:endParaRPr>
          </a:p>
          <a:p>
            <a:pPr indent="0" lvl="0" marL="0" rtl="0" algn="l">
              <a:lnSpc>
                <a:spcPct val="150000"/>
              </a:lnSpc>
              <a:spcBef>
                <a:spcPts val="0"/>
              </a:spcBef>
              <a:spcAft>
                <a:spcPts val="0"/>
              </a:spcAft>
              <a:buNone/>
            </a:pPr>
            <a:r>
              <a:t/>
            </a:r>
            <a:endParaRPr sz="1200">
              <a:solidFill>
                <a:srgbClr val="1B1B1B"/>
              </a:solidFill>
            </a:endParaRPr>
          </a:p>
          <a:p>
            <a:pPr indent="0" lvl="0" marL="0" rtl="0" algn="l">
              <a:lnSpc>
                <a:spcPct val="150000"/>
              </a:lnSpc>
              <a:spcBef>
                <a:spcPts val="0"/>
              </a:spcBef>
              <a:spcAft>
                <a:spcPts val="0"/>
              </a:spcAft>
              <a:buNone/>
            </a:pPr>
            <a:r>
              <a:rPr lang="en" sz="1200">
                <a:solidFill>
                  <a:srgbClr val="1B1B1B"/>
                </a:solidFill>
              </a:rPr>
              <a:t>Once the kids find the right measuring tool, they use fine motor skills to scoop or pour ingredients and add them to the mixture. Sometimes they need to count how many cups or teaspoons of something they have added. Then of course, the kids will mix ingredients, either by hand or with the hand-held mixer. The hand-held mixer is usually their favorite, and my worst nightmare… and we end up wiping cake batter off the walls. But if you aren’t making a mess, you aren’t cooking! Stirring or using the hand mixer requires bilateral coordination, like holding the bowl or pan steady with one hand while mixing with the other. This is another skill our PTA is great at teaching the kids. In just a few weeks, we have seen group members go from sloppy, unsteady mixing with one hand, to comfortably using both hands and mixing without prompting. </a:t>
            </a:r>
            <a:endParaRPr sz="1200">
              <a:solidFill>
                <a:srgbClr val="1B1B1B"/>
              </a:solidFill>
            </a:endParaRPr>
          </a:p>
          <a:p>
            <a:pPr indent="0" lvl="0" marL="0" rtl="0" algn="l">
              <a:lnSpc>
                <a:spcPct val="150000"/>
              </a:lnSpc>
              <a:spcBef>
                <a:spcPts val="0"/>
              </a:spcBef>
              <a:spcAft>
                <a:spcPts val="0"/>
              </a:spcAft>
              <a:buNone/>
            </a:pPr>
            <a:r>
              <a:t/>
            </a:r>
            <a:endParaRPr sz="1200">
              <a:solidFill>
                <a:srgbClr val="1B1B1B"/>
              </a:solidFill>
            </a:endParaRPr>
          </a:p>
          <a:p>
            <a:pPr indent="0" lvl="0" marL="0" rtl="0" algn="l">
              <a:lnSpc>
                <a:spcPct val="150000"/>
              </a:lnSpc>
              <a:spcBef>
                <a:spcPts val="0"/>
              </a:spcBef>
              <a:spcAft>
                <a:spcPts val="0"/>
              </a:spcAft>
              <a:buNone/>
            </a:pPr>
            <a:r>
              <a:rPr lang="en" sz="1200">
                <a:solidFill>
                  <a:srgbClr val="1B1B1B"/>
                </a:solidFill>
              </a:rPr>
              <a:t>And then of course, we always remind the kids about safety needed to use the oven, the stove, and the blender or mixer. They usually have a good understanding of what is hot or sharp and should not be touched, but this sometimes results in overcautiousness and fear. Showing them ways to wave their hand above the stove or checking that the mixer is unplugged before touching the attached whisks helps them understand using the kitchen tools safely. Our OT department also has a stash of plastic “kid safe” chefs knives, which do a pretty good job of cutting food but not skin. We have practiced using these knives to cut fruits and vegetables on cutting boards, and we remind the kids not to touch the “blades” or point them at themselves or someone else.</a:t>
            </a:r>
            <a:endParaRPr sz="1200">
              <a:solidFill>
                <a:srgbClr val="202124"/>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bd6ab93526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bd6ab93526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1B1B1B"/>
                </a:solidFill>
              </a:rPr>
              <a:t>Children with IDD often use visual aids like picture boards and visual schedules to understand sequence of events. This can include a broad schedule of their day, like breakfast, school, snack, therapy, lunch, etc., or they can be more detailed, like the steps of a recipe. Visual recipes are a great way to help kids with IDD identify ingredients and follow steps of a recipe in order. They can also help them match tools in the kitchen to example images of tools needed for the recipe. I use a free website called Accessible Chef to build most of our visual recipes for cooking group, but there are tons of options available online and in cookbooks. </a:t>
            </a:r>
            <a:endParaRPr sz="1200">
              <a:solidFill>
                <a:srgbClr val="1B1B1B"/>
              </a:solidFill>
            </a:endParaRPr>
          </a:p>
          <a:p>
            <a:pPr indent="0" lvl="0" marL="0" rtl="0" algn="l">
              <a:lnSpc>
                <a:spcPct val="150000"/>
              </a:lnSpc>
              <a:spcBef>
                <a:spcPts val="0"/>
              </a:spcBef>
              <a:spcAft>
                <a:spcPts val="0"/>
              </a:spcAft>
              <a:buNone/>
            </a:pPr>
            <a:r>
              <a:t/>
            </a:r>
            <a:endParaRPr sz="1200">
              <a:solidFill>
                <a:srgbClr val="1B1B1B"/>
              </a:solidFill>
            </a:endParaRPr>
          </a:p>
          <a:p>
            <a:pPr indent="0" lvl="0" marL="0" rtl="0" algn="l">
              <a:lnSpc>
                <a:spcPct val="150000"/>
              </a:lnSpc>
              <a:spcBef>
                <a:spcPts val="0"/>
              </a:spcBef>
              <a:spcAft>
                <a:spcPts val="0"/>
              </a:spcAft>
              <a:buNone/>
            </a:pPr>
            <a:r>
              <a:rPr lang="en" sz="1200">
                <a:solidFill>
                  <a:srgbClr val="1B1B1B"/>
                </a:solidFill>
              </a:rPr>
              <a:t>Image from “Especially Education” https://especiallyeducation.com/visual-recipes-what-they-are-how-to-use-them/</a:t>
            </a:r>
            <a:endParaRPr sz="1200">
              <a:solidFill>
                <a:srgbClr val="1B1B1B"/>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c78a5dbd20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c78a5dbd20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1B1B1B"/>
                </a:solidFill>
              </a:rPr>
              <a:t>Example: fruit and yogurt smoothie recipe</a:t>
            </a:r>
            <a:endParaRPr sz="1200">
              <a:solidFill>
                <a:srgbClr val="1B1B1B"/>
              </a:solidFill>
            </a:endParaRPr>
          </a:p>
          <a:p>
            <a:pPr indent="0" lvl="0" marL="0" rtl="0" algn="l">
              <a:lnSpc>
                <a:spcPct val="150000"/>
              </a:lnSpc>
              <a:spcBef>
                <a:spcPts val="0"/>
              </a:spcBef>
              <a:spcAft>
                <a:spcPts val="0"/>
              </a:spcAft>
              <a:buNone/>
            </a:pPr>
            <a:r>
              <a:rPr lang="en" sz="1200">
                <a:solidFill>
                  <a:srgbClr val="1B1B1B"/>
                </a:solidFill>
              </a:rPr>
              <a:t>The kids in group loved making this one. You can see our visual recipe sheets show pictures of ingredients and tools needed on the first page, and then the steps to prepare them. Making this recipe required measuring the yogurt, berries, and juice. They also had to peel and slice bananas, practicing some knife skills (with a butter knife). And then of course, we talked about blender safety. Some of the kids really liked the blender and pushing the buttons, but a few did not care for the noise and got a little overwhelmed. So that noise sensitivity is definitely </a:t>
            </a:r>
            <a:r>
              <a:rPr lang="en" sz="1200">
                <a:solidFill>
                  <a:srgbClr val="1B1B1B"/>
                </a:solidFill>
              </a:rPr>
              <a:t>something</a:t>
            </a:r>
            <a:r>
              <a:rPr lang="en" sz="1200">
                <a:solidFill>
                  <a:srgbClr val="1B1B1B"/>
                </a:solidFill>
              </a:rPr>
              <a:t> to consider with this population.</a:t>
            </a:r>
            <a:endParaRPr sz="1200">
              <a:solidFill>
                <a:srgbClr val="1B1B1B"/>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c78a5dbd2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c78a5dbd2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1B1B1B"/>
                </a:solidFill>
              </a:rPr>
              <a:t>Example: Quesadillas</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rPr lang="en" sz="1200">
                <a:solidFill>
                  <a:srgbClr val="1B1B1B"/>
                </a:solidFill>
              </a:rPr>
              <a:t>This picture shows part of our quesadilla recipe, and one of the quesadillas the kids made. This was a great one because it is customizable. You can cook and add meat or veggies, or just use cheese. We’ve made them a few different ways with different kids in the group. We’ve also had salsa and guacamole to dip them in. The kids loved this one, and they really enjoyed flipping the quesadillas. That was great bilateral coordination and motor skill practice for them as well. And of course, we can talk about safety awareness and using the stovetop. </a:t>
            </a:r>
            <a:endParaRPr sz="1200">
              <a:solidFill>
                <a:srgbClr val="1B1B1B"/>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bad9877d5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bad9877d5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rPr>
              <a:t>Before we jump in, I’d like to tell you a bit about myself and how I became a Registered Dietitian. I am an Oklahoma girl through and through. I was born and raised in Lawton, Oklahoma. I grew up always being interested in science, health, and medicine. I played pretty much every sport I could, and I have severe food allergies, so food and nutrition quickly became a big part of my life.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I went to college at the University of Tulsa and studied biochemistry on a pre-med track, and I got very interested in nutrition and metabolism. I knew I wanted to stay in the health field, but began questioning if the medical school route was right for me. In the spring of my junior year, I attended a healthcare career fair and learned about Registered Dietitians. It was like a light bulb went off. I quickly began researching what it would take to become an RD, and scheduled a meeting with my career advisor. She helped me change a few of my electives for the upcoming year to fulfil my degree and meet nutrition pre-req requirements. I began applying to graduate programs my senior year.</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I attended OUHSC in their MA in Dietetics Coordinated Program, completing my didactic courses and supervised practice rotations at the VA Medical Center, Oklahoma Children’s Hospital, Harold Hamm Diabetes Center, a sports nutrition private practice, and the JD McCarty Center. I graduated in July 2025, began working as a clinical dietitian at the JD McCarty Center here in Norman in August 2025, and passed the RD exam in September 2025.</a:t>
            </a:r>
            <a:endParaRPr sz="1200">
              <a:solidFill>
                <a:schemeClr val="dk1"/>
              </a:solidFill>
            </a:endParaRPr>
          </a:p>
          <a:p>
            <a:pPr indent="0" lvl="0" marL="0" rtl="0" algn="l">
              <a:lnSpc>
                <a:spcPct val="100000"/>
              </a:lnSpc>
              <a:spcBef>
                <a:spcPts val="0"/>
              </a:spcBef>
              <a:spcAft>
                <a:spcPts val="1200"/>
              </a:spcAft>
              <a:buNone/>
            </a:pPr>
            <a:r>
              <a:t/>
            </a:r>
            <a:endParaRPr sz="1000">
              <a:solidFill>
                <a:srgbClr val="202124"/>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c78a5dbd20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c78a5dbd2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Personal Pizzas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Personal pizzas were a big hit. The kids got to knead and roll out their own dough and customize their toppings. One this day, I had a funny learning experience. I brought an onion and a bell pepper for the kids to chop and put on their pizzas, but of course, they all just wanted cheese or pepperoni. One of the kids in the group was crying thinking he had to put onion on his pizza, and he has autism, he’s a very picky eater. I assured him that he did not have to eat any onion if he didn’t want to. He did come around to the idea of peeling and cutting the onion, which he had never done before. He was so excited and proud of himself for that, and I was too! He still didn’t want to eat any of it, but it was a good reminder for me that just tolerating being around non-preferred foods, and even interacting with them through touch and smell, is a big step for a lot of these kids that have very strong food preferences.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And you can see Jennifer and I with some of the </a:t>
            </a:r>
            <a:r>
              <a:rPr lang="en"/>
              <a:t>pizzas</a:t>
            </a:r>
            <a:r>
              <a:rPr lang="en"/>
              <a:t>. She is a recreational therapist, and she helps lead the group every week.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c78a5dbd2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c78a5dbd2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Bonus photos: </a:t>
            </a:r>
            <a:endParaRPr/>
          </a:p>
          <a:p>
            <a:pPr indent="0" lvl="0" marL="0" rtl="0" algn="l">
              <a:spcBef>
                <a:spcPts val="0"/>
              </a:spcBef>
              <a:spcAft>
                <a:spcPts val="0"/>
              </a:spcAft>
              <a:buNone/>
            </a:pPr>
            <a:r>
              <a:rPr lang="en"/>
              <a:t>Using the stove and flipping cinnamon applesauce pancakes (top left)</a:t>
            </a:r>
            <a:endParaRPr/>
          </a:p>
          <a:p>
            <a:pPr indent="0" lvl="0" marL="0" rtl="0" algn="l">
              <a:spcBef>
                <a:spcPts val="0"/>
              </a:spcBef>
              <a:spcAft>
                <a:spcPts val="0"/>
              </a:spcAft>
              <a:buClr>
                <a:schemeClr val="dk1"/>
              </a:buClr>
              <a:buSzPts val="1100"/>
              <a:buFont typeface="Arial"/>
              <a:buNone/>
            </a:pPr>
            <a:r>
              <a:rPr lang="en">
                <a:solidFill>
                  <a:schemeClr val="dk1"/>
                </a:solidFill>
              </a:rPr>
              <a:t>Using kid-safe knives to “carve” and build swans out of an apple (bottom left)</a:t>
            </a:r>
            <a:endParaRPr/>
          </a:p>
          <a:p>
            <a:pPr indent="0" lvl="0" marL="0" rtl="0" algn="l">
              <a:spcBef>
                <a:spcPts val="0"/>
              </a:spcBef>
              <a:spcAft>
                <a:spcPts val="0"/>
              </a:spcAft>
              <a:buNone/>
            </a:pPr>
            <a:r>
              <a:rPr lang="en">
                <a:solidFill>
                  <a:schemeClr val="dk1"/>
                </a:solidFill>
              </a:rPr>
              <a:t>Making cupcakes - using the hand mixer - great skills safely holding the bowl with one hand and the mixer with the other (top middle)</a:t>
            </a:r>
            <a:endParaRPr>
              <a:solidFill>
                <a:schemeClr val="dk1"/>
              </a:solidFill>
            </a:endParaRPr>
          </a:p>
          <a:p>
            <a:pPr indent="0" lvl="0" marL="0" rtl="0" algn="l">
              <a:spcBef>
                <a:spcPts val="0"/>
              </a:spcBef>
              <a:spcAft>
                <a:spcPts val="0"/>
              </a:spcAft>
              <a:buNone/>
            </a:pPr>
            <a:r>
              <a:rPr lang="en">
                <a:solidFill>
                  <a:schemeClr val="dk1"/>
                </a:solidFill>
              </a:rPr>
              <a:t>Scooping batter into pans while making red velvet mini heart cakes for Valentine’s Day (bottom middle)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Making macaroni and cheese - stirring in homemade cheese sauce (right)</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c78a5dbd20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c78a5dbd20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200">
                <a:solidFill>
                  <a:srgbClr val="1B1B1B"/>
                </a:solidFill>
              </a:rPr>
              <a:t>One thing I cannot recommend enough when working with children, with or without IDD, is using timers. Just like with visual schedules, timers can be really helpful for providing predictability and structure for our therapy session, and they help with managing long wait times and transitions in the kitchen. We use them to time each child’s turn when they are using the mixer, so they know when to pass it to the next person. It also helps while we are waiting for our baked goods to finish in the oven, as the kids can regularly check and see how much longer until everything is ready. They also help guide our kids through non-preferred tasks and working for breaks. </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rPr lang="en" sz="1200">
                <a:solidFill>
                  <a:srgbClr val="1B1B1B"/>
                </a:solidFill>
              </a:rPr>
              <a:t>Another tool we have available is weighted utensils, like built up, curved spoons and forks for feeding. These are stocked in our rehab kitchen by our occupational therapists. Not every kid needs these, but we have them on hand just in case. We also have foam tubing that we can add to our cooking tools to make them easier to grip. (see example photo) - </a:t>
            </a:r>
            <a:r>
              <a:rPr lang="en" sz="1200">
                <a:solidFill>
                  <a:srgbClr val="1B1B1B"/>
                </a:solidFill>
              </a:rPr>
              <a:t>picture</a:t>
            </a:r>
            <a:r>
              <a:rPr lang="en" sz="1200">
                <a:solidFill>
                  <a:srgbClr val="1B1B1B"/>
                </a:solidFill>
              </a:rPr>
              <a:t> from Global Supplies, gosupps.com</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rPr lang="en" sz="1200">
                <a:solidFill>
                  <a:srgbClr val="1B1B1B"/>
                </a:solidFill>
              </a:rPr>
              <a:t>We also have a table and a pull-out low countertop that can be used for accessibility. This is great for our smaller kids, and our kids in wheelchairs that may not be able to vertically reach or get close enough to the regular kitchen countertops. Some of our kids have adjustable electric wheelchairs that can be raised up to counter height, but having these other options available is nice, and makes the group more accessible to this population. </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rPr lang="en" sz="1200">
                <a:solidFill>
                  <a:srgbClr val="1B1B1B"/>
                </a:solidFill>
              </a:rPr>
              <a:t>Another tool I like to use is coloring sheets, especially if I can find one that matches the food we are making or has some fun facts about that food on it. I’ve been able to find a lot of cute, free coloring sheets online. MyPlate and ONIE have great coloring sheets and fun fact sheets for a variety of fruits and vegetables on their websites. These help occupy the kids while their food is still baking or cooling off, and it gives them something they can take home to remember the lesson. </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rgbClr val="1B1B1B"/>
              </a:solidFill>
            </a:endParaRPr>
          </a:p>
          <a:p>
            <a:pPr indent="0" lvl="0" marL="0" rtl="0" algn="l">
              <a:lnSpc>
                <a:spcPct val="150000"/>
              </a:lnSpc>
              <a:spcBef>
                <a:spcPts val="0"/>
              </a:spcBef>
              <a:spcAft>
                <a:spcPts val="0"/>
              </a:spcAft>
              <a:buClr>
                <a:schemeClr val="dk1"/>
              </a:buClr>
              <a:buSzPts val="1100"/>
              <a:buFont typeface="Arial"/>
              <a:buNone/>
            </a:pPr>
            <a:r>
              <a:rPr lang="en" sz="1200">
                <a:solidFill>
                  <a:srgbClr val="1B1B1B"/>
                </a:solidFill>
              </a:rPr>
              <a:t>And lastly, our rehab department is stocked with great games and toys. We use these when the kids are getting overwhelmed or tired and need to take a short break. We’ve also played board games like bingo and candyland while waiting for things to bake. Not only does this keep the kids occupied while they wait, but it also continues to work on skills like matching, counting, and communication that fit into their other therapy goals.</a:t>
            </a:r>
            <a:r>
              <a:rPr lang="en" sz="1200">
                <a:solidFill>
                  <a:srgbClr val="1B1B1B"/>
                </a:solidFill>
                <a:highlight>
                  <a:srgbClr val="FFFFFF"/>
                </a:highlight>
              </a:rPr>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c78a5dbd20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c78a5dbd20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200">
                <a:solidFill>
                  <a:srgbClr val="1B1B1B"/>
                </a:solidFill>
              </a:rPr>
              <a:t>I want to leave everyone with these key takeaways. </a:t>
            </a:r>
            <a:endParaRPr sz="1200">
              <a:solidFill>
                <a:srgbClr val="1B1B1B"/>
              </a:solidFill>
            </a:endParaRPr>
          </a:p>
          <a:p>
            <a:pPr indent="-304800" lvl="0" marL="457200" rtl="0" algn="l">
              <a:lnSpc>
                <a:spcPct val="150000"/>
              </a:lnSpc>
              <a:spcBef>
                <a:spcPts val="0"/>
              </a:spcBef>
              <a:spcAft>
                <a:spcPts val="0"/>
              </a:spcAft>
              <a:buClr>
                <a:schemeClr val="dk1"/>
              </a:buClr>
              <a:buSzPts val="1200"/>
              <a:buChar char="●"/>
            </a:pPr>
            <a:r>
              <a:rPr lang="en" sz="1200">
                <a:solidFill>
                  <a:schemeClr val="dk1"/>
                </a:solidFill>
              </a:rPr>
              <a:t>Number 1, consider that children with developmental disabilities often have poor diet quality and face increased risks for obesity and chronic diseases. This is a really complex issue that involves picky eating, sensory issues, dysphagia, physical limitations, and socioeconomic barriers to healthcare. </a:t>
            </a:r>
            <a:endParaRPr sz="1200">
              <a:solidFill>
                <a:schemeClr val="dk1"/>
              </a:solidFill>
            </a:endParaRPr>
          </a:p>
          <a:p>
            <a:pPr indent="-304800" lvl="0" marL="457200" rtl="0" algn="l">
              <a:lnSpc>
                <a:spcPct val="150000"/>
              </a:lnSpc>
              <a:spcBef>
                <a:spcPts val="0"/>
              </a:spcBef>
              <a:spcAft>
                <a:spcPts val="0"/>
              </a:spcAft>
              <a:buClr>
                <a:schemeClr val="dk1"/>
              </a:buClr>
              <a:buSzPts val="1200"/>
              <a:buChar char="●"/>
            </a:pPr>
            <a:r>
              <a:rPr lang="en" sz="1200">
                <a:solidFill>
                  <a:schemeClr val="dk1"/>
                </a:solidFill>
              </a:rPr>
              <a:t>Number 2 , Know that providing nutrition education and cooking experiences can help improve food acceptance and cooking confidence for both typically developing children and children with intellectual or developmental disabilities</a:t>
            </a:r>
            <a:endParaRPr sz="1200">
              <a:solidFill>
                <a:schemeClr val="dk1"/>
              </a:solidFill>
            </a:endParaRPr>
          </a:p>
          <a:p>
            <a:pPr indent="-304800" lvl="0" marL="457200" rtl="0" algn="l">
              <a:lnSpc>
                <a:spcPct val="150000"/>
              </a:lnSpc>
              <a:spcBef>
                <a:spcPts val="0"/>
              </a:spcBef>
              <a:spcAft>
                <a:spcPts val="0"/>
              </a:spcAft>
              <a:buClr>
                <a:schemeClr val="dk1"/>
              </a:buClr>
              <a:buSzPts val="1200"/>
              <a:buChar char="●"/>
            </a:pPr>
            <a:r>
              <a:rPr lang="en" sz="1200">
                <a:solidFill>
                  <a:schemeClr val="dk1"/>
                </a:solidFill>
              </a:rPr>
              <a:t>Number 3, Understand that cooking lessons incorporate reading, math, social skills, and fine motor skills. Cooking is a great opportunity for kids to practice these skills, at home or in a more formal therapy setting. </a:t>
            </a:r>
            <a:endParaRPr sz="1200">
              <a:solidFill>
                <a:schemeClr val="dk1"/>
              </a:solidFill>
            </a:endParaRPr>
          </a:p>
          <a:p>
            <a:pPr indent="-304800" lvl="0" marL="457200" rtl="0" algn="l">
              <a:lnSpc>
                <a:spcPct val="150000"/>
              </a:lnSpc>
              <a:spcBef>
                <a:spcPts val="0"/>
              </a:spcBef>
              <a:spcAft>
                <a:spcPts val="0"/>
              </a:spcAft>
              <a:buClr>
                <a:schemeClr val="dk1"/>
              </a:buClr>
              <a:buSzPts val="1200"/>
              <a:buChar char="●"/>
            </a:pPr>
            <a:r>
              <a:rPr lang="en" sz="1200">
                <a:solidFill>
                  <a:schemeClr val="dk1"/>
                </a:solidFill>
              </a:rPr>
              <a:t>And number 4, Dietitians have a great opportunity to collaborate with other allied health professionals to provide accessible, effective, and fun cooking experiences for kids with IDD</a:t>
            </a:r>
            <a:endParaRPr sz="120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c78a5dbd20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c78a5dbd20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c78a5dbd20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c78a5dbd20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bad9877d5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bad9877d5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I primarily work with children with developmental disabilities at a pediatric rehab hospital that offers inpatient and outpatient rehabilitation therapies, nutrition, and ABA services. In this presentation, I am going to tell you about the Cooking Group Therapy I am leading at my hospital alongside a recreational therapist and physical therapy assistant. I will also discuss the importance of RDs expanding nutrition and cooking education in this population. Learning objectives for today include:</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202124"/>
                </a:solidFill>
              </a:rPr>
              <a:t>-Describe the role of interdisciplinary collaboration between dietitians and therapists in supporting nutrition education for children with developmental disabilities.</a:t>
            </a:r>
            <a:endParaRPr sz="1200">
              <a:solidFill>
                <a:srgbClr val="202124"/>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202124"/>
                </a:solidFill>
              </a:rPr>
              <a:t>-Identify key benefits of cooking group interventions for children with developmental disabilities, including increased food acceptance, fine motor skill development, and self-efficacy in the kitchen.</a:t>
            </a:r>
            <a:endParaRPr sz="1200">
              <a:solidFill>
                <a:srgbClr val="202124"/>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202124"/>
                </a:solidFill>
              </a:rPr>
              <a:t>-Integrate visual recipes and other accessibility tools to support the participation of children with developmental disabilities in cooking sessions. </a:t>
            </a:r>
            <a:endParaRPr sz="1200">
              <a:solidFill>
                <a:srgbClr val="202124"/>
              </a:solidFill>
            </a:endParaRPr>
          </a:p>
          <a:p>
            <a:pPr indent="0" lvl="0" marL="0" rtl="0" algn="l">
              <a:spcBef>
                <a:spcPts val="0"/>
              </a:spcBef>
              <a:spcAft>
                <a:spcPts val="0"/>
              </a:spcAft>
              <a:buNone/>
            </a:pPr>
            <a:r>
              <a:t/>
            </a:r>
            <a:endParaRPr sz="10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bad9877d5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bad9877d5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202124"/>
                </a:solidFill>
              </a:rPr>
              <a:t>First let’s discuss some background on this population. The CDC defines developmental disabilities as a group of conditions due to an impairment in physical, learning, language, or behavior areas. 1 in 6 children in the US ages 3 to 17, or about 17%, are affected by one or more developmental disabilities such as ADHD, autism, cerebral palsy, fragile X syndrome, hearing loss, intellectual disabilities, and more.  These occur across all racial, ethnic, and socioeconomic groups in the U.S.</a:t>
            </a:r>
            <a:endParaRPr sz="1200">
              <a:solidFill>
                <a:srgbClr val="202124"/>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bad9877d50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bad9877d50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rgbClr val="202124"/>
                </a:solidFill>
              </a:rPr>
              <a:t> </a:t>
            </a:r>
            <a:r>
              <a:rPr lang="en" sz="1200">
                <a:solidFill>
                  <a:srgbClr val="202124"/>
                </a:solidFill>
              </a:rPr>
              <a:t>2021-2023 NHANES data indicated that 19.3% of children and adolescents aged 2 to 19 years in the US have obesity. In Oklahoma, 13.6% of 10-17 year olds are overweight, and 18.7% are obese. Additionally, diet quality among adolescents in our state is poor. Only 20.3% of Oklahoma high schoolers eat fruit or drink fruit juice 2 or more times per day, and 9.4% of Oklahoma high schools eat vegetables 3 or more times per day. Of course, it is worth noting that 20.5% of children in Oklahoma are food insecure, and only 23% of Oklahomans felt that there was a good selection of high quality fruits and vegetables available in their neighborhood. So of course, affordability and access to food is going to have a large impact on diet quality in our state.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bd6ab9352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bd6ab9352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202124"/>
                </a:solidFill>
              </a:rPr>
              <a:t>As nutrition professionals, we know the importance of maintaining healthy lifestyles, but let’s talk about it. We know that BMI alone is not a good indicator of health, but there are some associations found amongst obese children. A systematic review and meta analysis of large cohort studies involving over 200,000 participants found that obese children and adolescents </a:t>
            </a:r>
            <a:r>
              <a:rPr lang="en" sz="1200">
                <a:solidFill>
                  <a:srgbClr val="212121"/>
                </a:solidFill>
              </a:rPr>
              <a:t>were around five times more likely to be obese in adulthood than those who were not obese (</a:t>
            </a:r>
            <a:r>
              <a:rPr lang="en" sz="1200">
                <a:solidFill>
                  <a:srgbClr val="202124"/>
                </a:solidFill>
              </a:rPr>
              <a:t>Simmonds et al). The CDC reports that obesity in childhood and adolescence is a risk of chronic health conditions like asthma, hypertension, diabetes, and chronic kidney disease (CDC consequences). A report published by the American Academy of Pediatrics showed that children with obesity experience higher levels of teasing and bullying by their peers due to weight-based stigmas. They also showed that s</a:t>
            </a:r>
            <a:r>
              <a:rPr lang="en" sz="1200">
                <a:solidFill>
                  <a:srgbClr val="1A1A1A"/>
                </a:solidFill>
              </a:rPr>
              <a:t>elf-harm behaviors and suicidality are higher among youth who have been teased or bullied about their weight compared with same-weight peers who have not been teased. (AAP - Stigma)</a:t>
            </a:r>
            <a:r>
              <a:rPr lang="en" sz="1200">
                <a:solidFill>
                  <a:srgbClr val="1A1A1A"/>
                </a:solidFill>
                <a:highlight>
                  <a:srgbClr val="FFFFFF"/>
                </a:highlight>
              </a:rPr>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bd6ab9352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bd6ab9352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1A1A1A"/>
                </a:solidFill>
              </a:rPr>
              <a:t>This graphic from the State of Oklahoma’s Obesity Prevention Plan shows many of the potential health effects obesity can have on the body. We see pretty much every organ system affected, including the brain, heart, lungs, GI tract, and bones.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bd6ab9352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bd6ab9352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1A1A1A"/>
                </a:solidFill>
              </a:rPr>
              <a:t>Let’s dive deeper into how obesity and its related chronic conditions affect individuals with intellectual and developmental disabilities. </a:t>
            </a:r>
            <a:r>
              <a:rPr b="1" lang="en" sz="1200">
                <a:solidFill>
                  <a:srgbClr val="1A1A1A"/>
                </a:solidFill>
              </a:rPr>
              <a:t> </a:t>
            </a:r>
            <a:endParaRPr b="1" sz="1200">
              <a:solidFill>
                <a:srgbClr val="1A1A1A"/>
              </a:solidFill>
            </a:endParaRPr>
          </a:p>
          <a:p>
            <a:pPr indent="0" lvl="0" marL="0" rtl="0" algn="l">
              <a:lnSpc>
                <a:spcPct val="115000"/>
              </a:lnSpc>
              <a:spcBef>
                <a:spcPts val="0"/>
              </a:spcBef>
              <a:spcAft>
                <a:spcPts val="0"/>
              </a:spcAft>
              <a:buClr>
                <a:schemeClr val="dk1"/>
              </a:buClr>
              <a:buSzPts val="1100"/>
              <a:buFont typeface="Arial"/>
              <a:buNone/>
            </a:pPr>
            <a:r>
              <a:t/>
            </a:r>
            <a:endParaRPr b="1" sz="1200">
              <a:solidFill>
                <a:srgbClr val="1A1A1A"/>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1A1A1A"/>
                </a:solidFill>
              </a:rPr>
              <a:t>Data from the 2011-2012 National Survey on Children’s Health indicated that children with IDD were twice as likely to be obese compared to typically developing children (Segal et al). This may be due to fewer opportunities for inclusive physical activity and poor gross motor skills, as well as low impulse control, leading to low tolerance for turn taking, following directions, and pushing oneself to physical limits or discomfort (Segal et al). Additional studies have found higher rates of other conditions associated with obesity, including attention deficit/hyperactivity disorder, behavior problems, anxiety, and depression (Segal et al). Obese youth with IDD have also been shown to have a higher number of obesity-related secondary conditions, including high blood pressure, high cholesterol, diabetes, and pressure sores (Rimmer et al).</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bd6ab9352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bd6ab9352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200">
                <a:solidFill>
                  <a:srgbClr val="1A1A1A"/>
                </a:solidFill>
              </a:rPr>
              <a:t>The National Survey on Children’s Health found children with ID were significantly more likely to live in poverty, which is a risk factor for obesity and many other health conditions due to lack of access to health care and affordable food options (Segal et al). The survey also showed children with IDD had lower rates of physical activity than their typically developing peers. (Segal et al). Additionally, many children with developmental disabilities experience some sort of feeding difficulties, including dysphagia, oral sensorimotor skills, or picky eating. Some sources estimate that as many as 80% of children with IDD have feeding difficulties. </a:t>
            </a:r>
            <a:r>
              <a:rPr lang="en" sz="1200">
                <a:solidFill>
                  <a:srgbClr val="333333"/>
                </a:solidFill>
              </a:rPr>
              <a:t>Sensory processing difficulties and delayed oral motor skills often lead to food selectivity and repetitive, restrictive eating behaviors in individuals with IDD, particularly those with autism. And of course, we often see that children with developmental disabilities struggle to meet developmental milestones and perform activities of daily living and instrumental activities of daily living, such as hygiene, dressing, managing money, and cooking.</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1.jpg"/><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jpg"/><Relationship Id="rId4" Type="http://schemas.openxmlformats.org/officeDocument/2006/relationships/image" Target="../media/image10.jpg"/><Relationship Id="rId5" Type="http://schemas.openxmlformats.org/officeDocument/2006/relationships/image" Target="../media/image7.jpg"/><Relationship Id="rId6" Type="http://schemas.openxmlformats.org/officeDocument/2006/relationships/image" Target="../media/image8.jpg"/><Relationship Id="rId7" Type="http://schemas.openxmlformats.org/officeDocument/2006/relationships/image" Target="../media/image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1" Type="http://schemas.openxmlformats.org/officeDocument/2006/relationships/hyperlink" Target="https://doi.org/10.1017/S0954422424000052" TargetMode="External"/><Relationship Id="rId10" Type="http://schemas.openxmlformats.org/officeDocument/2006/relationships/hyperlink" Target="https://doi.org/10.1016/j.ridd.2010.12.003" TargetMode="External"/><Relationship Id="rId13" Type="http://schemas.openxmlformats.org/officeDocument/2006/relationships/hyperlink" Target="https://doi.org/10.1016/j.jneb.2013.09.007" TargetMode="External"/><Relationship Id="rId12" Type="http://schemas.openxmlformats.org/officeDocument/2006/relationships/hyperlink" Target="https://doi.org/10.1038/s41598-025-21586-2" TargetMode="External"/><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www.cdc.gov/child-development/about/developmental-disability-basics.html" TargetMode="External"/><Relationship Id="rId4" Type="http://schemas.openxmlformats.org/officeDocument/2006/relationships/hyperlink" Target="https://oklahoma.gov/content/dam/ok/en/health/health2/documents/State%20of%20Oklahoma%20-%20State%20Obesity%20Prevention.pdf" TargetMode="External"/><Relationship Id="rId9" Type="http://schemas.openxmlformats.org/officeDocument/2006/relationships/hyperlink" Target="https://doi.org/10.1111/j.1365-2788.2010.01305.x" TargetMode="External"/><Relationship Id="rId15" Type="http://schemas.openxmlformats.org/officeDocument/2006/relationships/hyperlink" Target="https://doi.org/10.5888/pcd11.140267" TargetMode="External"/><Relationship Id="rId14" Type="http://schemas.openxmlformats.org/officeDocument/2006/relationships/hyperlink" Target="https://doi.org/10.1016/j.appet.2024.107238" TargetMode="External"/><Relationship Id="rId17" Type="http://schemas.openxmlformats.org/officeDocument/2006/relationships/hyperlink" Target="https://doi.org/10.1016/j.dhjo.2024.101767" TargetMode="External"/><Relationship Id="rId16" Type="http://schemas.openxmlformats.org/officeDocument/2006/relationships/hyperlink" Target="https://doi.org/10.1186/s13104-025-07105-6" TargetMode="External"/><Relationship Id="rId5" Type="http://schemas.openxmlformats.org/officeDocument/2006/relationships/hyperlink" Target="https://doi.org/10.1111/obr.12334" TargetMode="External"/><Relationship Id="rId6" Type="http://schemas.openxmlformats.org/officeDocument/2006/relationships/hyperlink" Target="https://www.cdc.gov/obesity/basics/consequences.html" TargetMode="External"/><Relationship Id="rId7" Type="http://schemas.openxmlformats.org/officeDocument/2006/relationships/hyperlink" Target="https://doi.org/10.1542/peds.2017-3034" TargetMode="External"/><Relationship Id="rId8" Type="http://schemas.openxmlformats.org/officeDocument/2006/relationships/hyperlink" Target="https://doi.org/10.1016/j.dhjo.2015.12.003"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lnSpc>
                <a:spcPct val="150000"/>
              </a:lnSpc>
              <a:spcBef>
                <a:spcPts val="0"/>
              </a:spcBef>
              <a:spcAft>
                <a:spcPts val="0"/>
              </a:spcAft>
              <a:buNone/>
            </a:pPr>
            <a:r>
              <a:rPr b="1" lang="en" sz="2000">
                <a:solidFill>
                  <a:srgbClr val="202124"/>
                </a:solidFill>
                <a:latin typeface="Times New Roman"/>
                <a:ea typeface="Times New Roman"/>
                <a:cs typeface="Times New Roman"/>
                <a:sym typeface="Times New Roman"/>
              </a:rPr>
              <a:t>Cooking Connections: An Interdisciplinary Nutrition Education Recipe </a:t>
            </a:r>
            <a:endParaRPr b="1" sz="2000">
              <a:solidFill>
                <a:srgbClr val="202124"/>
              </a:solidFill>
              <a:latin typeface="Times New Roman"/>
              <a:ea typeface="Times New Roman"/>
              <a:cs typeface="Times New Roman"/>
              <a:sym typeface="Times New Roman"/>
            </a:endParaRPr>
          </a:p>
          <a:p>
            <a:pPr indent="0" lvl="0" marL="0" rtl="0" algn="ctr">
              <a:lnSpc>
                <a:spcPct val="150000"/>
              </a:lnSpc>
              <a:spcBef>
                <a:spcPts val="0"/>
              </a:spcBef>
              <a:spcAft>
                <a:spcPts val="0"/>
              </a:spcAft>
              <a:buClr>
                <a:schemeClr val="dk1"/>
              </a:buClr>
              <a:buSzPts val="1100"/>
              <a:buFont typeface="Arial"/>
              <a:buNone/>
            </a:pPr>
            <a:r>
              <a:rPr b="1" lang="en" sz="2000">
                <a:solidFill>
                  <a:srgbClr val="202124"/>
                </a:solidFill>
                <a:latin typeface="Times New Roman"/>
                <a:ea typeface="Times New Roman"/>
                <a:cs typeface="Times New Roman"/>
                <a:sym typeface="Times New Roman"/>
              </a:rPr>
              <a:t>for Children with Developmental Disabilities</a:t>
            </a:r>
            <a:endParaRPr b="1" sz="2000">
              <a:latin typeface="Times New Roman"/>
              <a:ea typeface="Times New Roman"/>
              <a:cs typeface="Times New Roman"/>
              <a:sym typeface="Times New Roman"/>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a:solidFill>
                  <a:schemeClr val="dk1"/>
                </a:solidFill>
                <a:latin typeface="Times New Roman"/>
                <a:ea typeface="Times New Roman"/>
                <a:cs typeface="Times New Roman"/>
                <a:sym typeface="Times New Roman"/>
              </a:rPr>
              <a:t>Caiton Wilmoth, MA, RD/LD </a:t>
            </a:r>
            <a:endParaRPr sz="2000">
              <a:solidFill>
                <a:schemeClr val="dk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Dietitians, What Can We Do?</a:t>
            </a:r>
            <a:endParaRPr>
              <a:latin typeface="Times New Roman"/>
              <a:ea typeface="Times New Roman"/>
              <a:cs typeface="Times New Roman"/>
              <a:sym typeface="Times New Roman"/>
            </a:endParaRPr>
          </a:p>
        </p:txBody>
      </p:sp>
      <p:sp>
        <p:nvSpPr>
          <p:cNvPr id="109" name="Google Shape;109;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Complex issues and a complex population</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Remember - we are the food experts!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Address food selectivity and picky eating</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Improve diet quality and nutrition status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Correct clinical deficiencies while working towards goals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Collaborate with other professions</a:t>
            </a:r>
            <a:endParaRPr sz="2000">
              <a:solidFill>
                <a:srgbClr val="1A1A1A"/>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Cooking Up Success</a:t>
            </a:r>
            <a:endParaRPr>
              <a:latin typeface="Times New Roman"/>
              <a:ea typeface="Times New Roman"/>
              <a:cs typeface="Times New Roman"/>
              <a:sym typeface="Times New Roman"/>
            </a:endParaRPr>
          </a:p>
        </p:txBody>
      </p:sp>
      <p:sp>
        <p:nvSpPr>
          <p:cNvPr id="115" name="Google Shape;115;p23"/>
          <p:cNvSpPr txBox="1"/>
          <p:nvPr>
            <p:ph idx="1" type="body"/>
          </p:nvPr>
        </p:nvSpPr>
        <p:spPr>
          <a:xfrm>
            <a:off x="311700" y="1152475"/>
            <a:ext cx="82227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Opportunity for hands on education </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Cooking = evidence based experience </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Increase food acceptance and cooking confidence of children</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Improve dietary choices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Practice ADLs, fine motor skills, and working with others</a:t>
            </a:r>
            <a:endParaRPr sz="2000">
              <a:solidFill>
                <a:srgbClr val="1A1A1A"/>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2000">
              <a:solidFill>
                <a:srgbClr val="1A1A1A"/>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The Impact of Cooking and Tasting Curriculums</a:t>
            </a:r>
            <a:endParaRPr>
              <a:latin typeface="Times New Roman"/>
              <a:ea typeface="Times New Roman"/>
              <a:cs typeface="Times New Roman"/>
              <a:sym typeface="Times New Roman"/>
            </a:endParaRPr>
          </a:p>
        </p:txBody>
      </p:sp>
      <p:sp>
        <p:nvSpPr>
          <p:cNvPr id="121" name="Google Shape;121;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Cunningham-Sabo and Lohse studied the effects of a school based nutrition education program</a:t>
            </a:r>
            <a:r>
              <a:rPr baseline="30000" lang="en" sz="2000">
                <a:solidFill>
                  <a:srgbClr val="1A1A1A"/>
                </a:solidFill>
                <a:latin typeface="Times New Roman"/>
                <a:ea typeface="Times New Roman"/>
                <a:cs typeface="Times New Roman"/>
                <a:sym typeface="Times New Roman"/>
              </a:rPr>
              <a:t>11</a:t>
            </a:r>
            <a:endParaRPr baseline="30000"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11 public schools, 961 fourth grade students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5 2-hour cooking and tasting lessons vs 5 1-hour fruit and vegetable tasting lessons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Both lessons improved fruit and vegetable preferences, cooking self efficacy, and cooking attitudes</a:t>
            </a:r>
            <a:endParaRPr sz="2000">
              <a:solidFill>
                <a:srgbClr val="1A1A1A"/>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The Effects of School-Based Cooking Activities</a:t>
            </a:r>
            <a:endParaRPr>
              <a:latin typeface="Times New Roman"/>
              <a:ea typeface="Times New Roman"/>
              <a:cs typeface="Times New Roman"/>
              <a:sym typeface="Times New Roman"/>
            </a:endParaRPr>
          </a:p>
        </p:txBody>
      </p:sp>
      <p:sp>
        <p:nvSpPr>
          <p:cNvPr id="127" name="Google Shape;127;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Systematic review and meta-analysis of 21 studies</a:t>
            </a:r>
            <a:r>
              <a:rPr baseline="30000" lang="en" sz="2000">
                <a:solidFill>
                  <a:srgbClr val="1A1A1A"/>
                </a:solidFill>
                <a:latin typeface="Times New Roman"/>
                <a:ea typeface="Times New Roman"/>
                <a:cs typeface="Times New Roman"/>
                <a:sym typeface="Times New Roman"/>
              </a:rPr>
              <a:t>12</a:t>
            </a:r>
            <a:endParaRPr baseline="30000"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Food preparation or cooking </a:t>
            </a:r>
            <a:r>
              <a:rPr lang="en" sz="2000">
                <a:solidFill>
                  <a:srgbClr val="1A1A1A"/>
                </a:solidFill>
                <a:latin typeface="Times New Roman"/>
                <a:ea typeface="Times New Roman"/>
                <a:cs typeface="Times New Roman"/>
                <a:sym typeface="Times New Roman"/>
              </a:rPr>
              <a:t>activities on school premises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Children ages 4-12 </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These activities had a </a:t>
            </a:r>
            <a:r>
              <a:rPr lang="en" sz="2000">
                <a:solidFill>
                  <a:srgbClr val="1A1A1A"/>
                </a:solidFill>
                <a:latin typeface="Times New Roman"/>
                <a:ea typeface="Times New Roman"/>
                <a:cs typeface="Times New Roman"/>
                <a:sym typeface="Times New Roman"/>
              </a:rPr>
              <a:t>positive</a:t>
            </a:r>
            <a:r>
              <a:rPr lang="en" sz="2000">
                <a:solidFill>
                  <a:srgbClr val="1A1A1A"/>
                </a:solidFill>
                <a:latin typeface="Times New Roman"/>
                <a:ea typeface="Times New Roman"/>
                <a:cs typeface="Times New Roman"/>
                <a:sym typeface="Times New Roman"/>
              </a:rPr>
              <a:t> effect on cooking self-efficacy, vegetable intake, and food literacy</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Programs with more than 6 HOURS of cooking had greatest effects!</a:t>
            </a:r>
            <a:endParaRPr sz="2000">
              <a:solidFill>
                <a:srgbClr val="1A1A1A"/>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More Findings</a:t>
            </a:r>
            <a:endParaRPr>
              <a:latin typeface="Times New Roman"/>
              <a:ea typeface="Times New Roman"/>
              <a:cs typeface="Times New Roman"/>
              <a:sym typeface="Times New Roman"/>
            </a:endParaRPr>
          </a:p>
        </p:txBody>
      </p:sp>
      <p:sp>
        <p:nvSpPr>
          <p:cNvPr id="133" name="Google Shape;133;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Children</a:t>
            </a:r>
            <a:r>
              <a:rPr lang="en" sz="2000">
                <a:solidFill>
                  <a:srgbClr val="1A1A1A"/>
                </a:solidFill>
                <a:latin typeface="Times New Roman"/>
                <a:ea typeface="Times New Roman"/>
                <a:cs typeface="Times New Roman"/>
                <a:sym typeface="Times New Roman"/>
              </a:rPr>
              <a:t> are more likely to try a new food if they grow or cook it </a:t>
            </a:r>
            <a:r>
              <a:rPr lang="en" sz="2000">
                <a:solidFill>
                  <a:srgbClr val="1A1A1A"/>
                </a:solidFill>
                <a:latin typeface="Times New Roman"/>
                <a:ea typeface="Times New Roman"/>
                <a:cs typeface="Times New Roman"/>
                <a:sym typeface="Times New Roman"/>
              </a:rPr>
              <a:t>themselves</a:t>
            </a:r>
            <a:r>
              <a:rPr baseline="30000" lang="en" sz="2000">
                <a:solidFill>
                  <a:srgbClr val="1A1A1A"/>
                </a:solidFill>
                <a:latin typeface="Times New Roman"/>
                <a:ea typeface="Times New Roman"/>
                <a:cs typeface="Times New Roman"/>
                <a:sym typeface="Times New Roman"/>
              </a:rPr>
              <a:t>13</a:t>
            </a:r>
            <a:r>
              <a:rPr lang="en" sz="2000">
                <a:solidFill>
                  <a:srgbClr val="1A1A1A"/>
                </a:solidFill>
                <a:latin typeface="Times New Roman"/>
                <a:ea typeface="Times New Roman"/>
                <a:cs typeface="Times New Roman"/>
                <a:sym typeface="Times New Roman"/>
              </a:rPr>
              <a:t> </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Cooking interventions increase abilities to cut fruits and </a:t>
            </a:r>
            <a:r>
              <a:rPr lang="en" sz="2000">
                <a:solidFill>
                  <a:srgbClr val="1A1A1A"/>
                </a:solidFill>
                <a:latin typeface="Times New Roman"/>
                <a:ea typeface="Times New Roman"/>
                <a:cs typeface="Times New Roman"/>
                <a:sym typeface="Times New Roman"/>
              </a:rPr>
              <a:t>vegetables</a:t>
            </a:r>
            <a:r>
              <a:rPr lang="en" sz="2000">
                <a:solidFill>
                  <a:srgbClr val="1A1A1A"/>
                </a:solidFill>
                <a:latin typeface="Times New Roman"/>
                <a:ea typeface="Times New Roman"/>
                <a:cs typeface="Times New Roman"/>
                <a:sym typeface="Times New Roman"/>
              </a:rPr>
              <a:t>, follow recipes, and measure ingredients</a:t>
            </a:r>
            <a:r>
              <a:rPr baseline="30000" lang="en" sz="2000">
                <a:solidFill>
                  <a:srgbClr val="1A1A1A"/>
                </a:solidFill>
                <a:latin typeface="Times New Roman"/>
                <a:ea typeface="Times New Roman"/>
                <a:cs typeface="Times New Roman"/>
                <a:sym typeface="Times New Roman"/>
              </a:rPr>
              <a:t>13</a:t>
            </a:r>
            <a:endParaRPr baseline="30000"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Youth with autism improved basic cooking skills, meal planning, and hand washing in a cooking program</a:t>
            </a:r>
            <a:r>
              <a:rPr baseline="30000" lang="en" sz="2000">
                <a:solidFill>
                  <a:srgbClr val="1A1A1A"/>
                </a:solidFill>
                <a:latin typeface="Times New Roman"/>
                <a:ea typeface="Times New Roman"/>
                <a:cs typeface="Times New Roman"/>
                <a:sym typeface="Times New Roman"/>
              </a:rPr>
              <a:t>14</a:t>
            </a:r>
            <a:endParaRPr baseline="30000"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Young adults without IDD - higher levels of food </a:t>
            </a:r>
            <a:r>
              <a:rPr lang="en" sz="2000">
                <a:solidFill>
                  <a:srgbClr val="1A1A1A"/>
                </a:solidFill>
                <a:latin typeface="Times New Roman"/>
                <a:ea typeface="Times New Roman"/>
                <a:cs typeface="Times New Roman"/>
                <a:sym typeface="Times New Roman"/>
              </a:rPr>
              <a:t>preparation</a:t>
            </a:r>
            <a:r>
              <a:rPr lang="en" sz="2000">
                <a:solidFill>
                  <a:srgbClr val="1A1A1A"/>
                </a:solidFill>
                <a:latin typeface="Times New Roman"/>
                <a:ea typeface="Times New Roman"/>
                <a:cs typeface="Times New Roman"/>
                <a:sym typeface="Times New Roman"/>
              </a:rPr>
              <a:t> skills are </a:t>
            </a:r>
            <a:r>
              <a:rPr lang="en" sz="2000">
                <a:solidFill>
                  <a:srgbClr val="1A1A1A"/>
                </a:solidFill>
                <a:latin typeface="Times New Roman"/>
                <a:ea typeface="Times New Roman"/>
                <a:cs typeface="Times New Roman"/>
                <a:sym typeface="Times New Roman"/>
              </a:rPr>
              <a:t>associated</a:t>
            </a:r>
            <a:r>
              <a:rPr lang="en" sz="2000">
                <a:solidFill>
                  <a:srgbClr val="1A1A1A"/>
                </a:solidFill>
                <a:latin typeface="Times New Roman"/>
                <a:ea typeface="Times New Roman"/>
                <a:cs typeface="Times New Roman"/>
                <a:sym typeface="Times New Roman"/>
              </a:rPr>
              <a:t> </a:t>
            </a:r>
            <a:r>
              <a:rPr lang="en" sz="2000">
                <a:solidFill>
                  <a:srgbClr val="1A1A1A"/>
                </a:solidFill>
                <a:latin typeface="Times New Roman"/>
                <a:ea typeface="Times New Roman"/>
                <a:cs typeface="Times New Roman"/>
                <a:sym typeface="Times New Roman"/>
              </a:rPr>
              <a:t>with</a:t>
            </a:r>
            <a:r>
              <a:rPr lang="en" sz="2000">
                <a:solidFill>
                  <a:srgbClr val="1A1A1A"/>
                </a:solidFill>
                <a:latin typeface="Times New Roman"/>
                <a:ea typeface="Times New Roman"/>
                <a:cs typeface="Times New Roman"/>
                <a:sym typeface="Times New Roman"/>
              </a:rPr>
              <a:t> better diet quality</a:t>
            </a:r>
            <a:r>
              <a:rPr baseline="30000" lang="en" sz="2000">
                <a:solidFill>
                  <a:srgbClr val="1A1A1A"/>
                </a:solidFill>
                <a:latin typeface="Times New Roman"/>
                <a:ea typeface="Times New Roman"/>
                <a:cs typeface="Times New Roman"/>
                <a:sym typeface="Times New Roman"/>
              </a:rPr>
              <a:t>15</a:t>
            </a:r>
            <a:endParaRPr baseline="30000" sz="2000">
              <a:solidFill>
                <a:srgbClr val="1A1A1A"/>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Cooking Group Therapy</a:t>
            </a:r>
            <a:endParaRPr>
              <a:latin typeface="Times New Roman"/>
              <a:ea typeface="Times New Roman"/>
              <a:cs typeface="Times New Roman"/>
              <a:sym typeface="Times New Roman"/>
            </a:endParaRPr>
          </a:p>
        </p:txBody>
      </p:sp>
      <p:sp>
        <p:nvSpPr>
          <p:cNvPr id="139" name="Google Shape;139;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Led by Registered Dietitian, Recreational Therapist, and Physical Therapy Assistant </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2-4 patients with developmental disabilities per group</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1 hour per week</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Nutrition education and cooking skills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Fine motor skills and IADLs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Behavioral goals</a:t>
            </a:r>
            <a:endParaRPr sz="2000">
              <a:solidFill>
                <a:srgbClr val="1A1A1A"/>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Cooking Group Therapy Activities</a:t>
            </a:r>
            <a:endParaRPr>
              <a:latin typeface="Times New Roman"/>
              <a:ea typeface="Times New Roman"/>
              <a:cs typeface="Times New Roman"/>
              <a:sym typeface="Times New Roman"/>
            </a:endParaRPr>
          </a:p>
        </p:txBody>
      </p:sp>
      <p:sp>
        <p:nvSpPr>
          <p:cNvPr id="145" name="Google Shape;145;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Hand washing</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Locating ingredients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Following recipes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Identifying appropriate measuring cups/spoons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Pouring, counting, and mixing ingredients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Practicing kitchen safety with appliances and knives</a:t>
            </a:r>
            <a:endParaRPr sz="2000">
              <a:solidFill>
                <a:srgbClr val="1A1A1A"/>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Visual Recipes</a:t>
            </a:r>
            <a:endParaRPr>
              <a:latin typeface="Times New Roman"/>
              <a:ea typeface="Times New Roman"/>
              <a:cs typeface="Times New Roman"/>
              <a:sym typeface="Times New Roman"/>
            </a:endParaRPr>
          </a:p>
        </p:txBody>
      </p:sp>
      <p:sp>
        <p:nvSpPr>
          <p:cNvPr id="151" name="Google Shape;151;p29"/>
          <p:cNvSpPr txBox="1"/>
          <p:nvPr>
            <p:ph idx="1" type="body"/>
          </p:nvPr>
        </p:nvSpPr>
        <p:spPr>
          <a:xfrm>
            <a:off x="311700" y="1152475"/>
            <a:ext cx="52671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Similar to visual </a:t>
            </a:r>
            <a:r>
              <a:rPr lang="en" sz="2000">
                <a:solidFill>
                  <a:srgbClr val="1A1A1A"/>
                </a:solidFill>
                <a:latin typeface="Times New Roman"/>
                <a:ea typeface="Times New Roman"/>
                <a:cs typeface="Times New Roman"/>
                <a:sym typeface="Times New Roman"/>
              </a:rPr>
              <a:t>schedules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Break recipes into tangible steps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Help identify ingredients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Give examples of appliances and tools</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Appropriate for lower levels of literacy and children with IDD</a:t>
            </a:r>
            <a:endParaRPr sz="2000">
              <a:solidFill>
                <a:srgbClr val="1A1A1A"/>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2000">
              <a:solidFill>
                <a:srgbClr val="1A1A1A"/>
              </a:solidFill>
              <a:latin typeface="Times New Roman"/>
              <a:ea typeface="Times New Roman"/>
              <a:cs typeface="Times New Roman"/>
              <a:sym typeface="Times New Roman"/>
            </a:endParaRPr>
          </a:p>
        </p:txBody>
      </p:sp>
      <p:pic>
        <p:nvPicPr>
          <p:cNvPr id="152" name="Google Shape;152;p29"/>
          <p:cNvPicPr preferRelativeResize="0"/>
          <p:nvPr/>
        </p:nvPicPr>
        <p:blipFill>
          <a:blip r:embed="rId3">
            <a:alphaModFix/>
          </a:blip>
          <a:stretch>
            <a:fillRect/>
          </a:stretch>
        </p:blipFill>
        <p:spPr>
          <a:xfrm>
            <a:off x="5425551" y="318675"/>
            <a:ext cx="3406750" cy="4506150"/>
          </a:xfrm>
          <a:prstGeom prst="rect">
            <a:avLst/>
          </a:prstGeom>
          <a:noFill/>
          <a:ln>
            <a:noFill/>
          </a:ln>
        </p:spPr>
      </p:pic>
      <p:sp>
        <p:nvSpPr>
          <p:cNvPr id="153" name="Google Shape;153;p29"/>
          <p:cNvSpPr txBox="1"/>
          <p:nvPr/>
        </p:nvSpPr>
        <p:spPr>
          <a:xfrm>
            <a:off x="5989375" y="4824825"/>
            <a:ext cx="2279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1"/>
                </a:solidFill>
                <a:latin typeface="Times New Roman"/>
                <a:ea typeface="Times New Roman"/>
                <a:cs typeface="Times New Roman"/>
                <a:sym typeface="Times New Roman"/>
              </a:rPr>
              <a:t>Image from “Especially Education”</a:t>
            </a:r>
            <a:r>
              <a:rPr baseline="30000" lang="en" sz="1000">
                <a:solidFill>
                  <a:schemeClr val="dk1"/>
                </a:solidFill>
                <a:latin typeface="Times New Roman"/>
                <a:ea typeface="Times New Roman"/>
                <a:cs typeface="Times New Roman"/>
                <a:sym typeface="Times New Roman"/>
              </a:rPr>
              <a:t>16</a:t>
            </a:r>
            <a:endParaRPr baseline="30000" sz="1000">
              <a:solidFill>
                <a:schemeClr val="dk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30" title="Screenshot 2026-02-14 at 10.48.32 AM.png"/>
          <p:cNvPicPr preferRelativeResize="0"/>
          <p:nvPr/>
        </p:nvPicPr>
        <p:blipFill>
          <a:blip r:embed="rId3">
            <a:alphaModFix/>
          </a:blip>
          <a:stretch>
            <a:fillRect/>
          </a:stretch>
        </p:blipFill>
        <p:spPr>
          <a:xfrm>
            <a:off x="4572000" y="314725"/>
            <a:ext cx="3702025" cy="4653106"/>
          </a:xfrm>
          <a:prstGeom prst="rect">
            <a:avLst/>
          </a:prstGeom>
          <a:noFill/>
          <a:ln>
            <a:noFill/>
          </a:ln>
        </p:spPr>
      </p:pic>
      <p:pic>
        <p:nvPicPr>
          <p:cNvPr id="159" name="Google Shape;159;p30" title="Screenshot 2026-02-14 at 10.48.01 AM.png"/>
          <p:cNvPicPr preferRelativeResize="0"/>
          <p:nvPr/>
        </p:nvPicPr>
        <p:blipFill>
          <a:blip r:embed="rId4">
            <a:alphaModFix/>
          </a:blip>
          <a:stretch>
            <a:fillRect/>
          </a:stretch>
        </p:blipFill>
        <p:spPr>
          <a:xfrm>
            <a:off x="629325" y="292475"/>
            <a:ext cx="3702024" cy="46976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31" title="IMG_3612.jpg"/>
          <p:cNvPicPr preferRelativeResize="0"/>
          <p:nvPr/>
        </p:nvPicPr>
        <p:blipFill>
          <a:blip r:embed="rId3">
            <a:alphaModFix/>
          </a:blip>
          <a:stretch>
            <a:fillRect/>
          </a:stretch>
        </p:blipFill>
        <p:spPr>
          <a:xfrm>
            <a:off x="340313" y="152400"/>
            <a:ext cx="8463376"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Introduction</a:t>
            </a:r>
            <a:endParaRPr>
              <a:latin typeface="Times New Roman"/>
              <a:ea typeface="Times New Roman"/>
              <a:cs typeface="Times New Roman"/>
              <a:sym typeface="Times New Roman"/>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Born and raised in Lawton, Oklahoma</a:t>
            </a:r>
            <a:endParaRPr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May 2023: Graduated from the U</a:t>
            </a:r>
            <a:r>
              <a:rPr lang="en" sz="2000">
                <a:solidFill>
                  <a:srgbClr val="202124"/>
                </a:solidFill>
                <a:latin typeface="Times New Roman"/>
                <a:ea typeface="Times New Roman"/>
                <a:cs typeface="Times New Roman"/>
                <a:sym typeface="Times New Roman"/>
              </a:rPr>
              <a:t>niversity</a:t>
            </a:r>
            <a:r>
              <a:rPr lang="en" sz="2000">
                <a:solidFill>
                  <a:srgbClr val="202124"/>
                </a:solidFill>
                <a:latin typeface="Times New Roman"/>
                <a:ea typeface="Times New Roman"/>
                <a:cs typeface="Times New Roman"/>
                <a:sym typeface="Times New Roman"/>
              </a:rPr>
              <a:t> of Tulsa with a Bachelor’s of Science in Biochemistry </a:t>
            </a:r>
            <a:endParaRPr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July 2025: Graduated from the Master’s of Arts in Dietetics Coordinated Program at the University of Oklahoma Health Sciences Center </a:t>
            </a:r>
            <a:endParaRPr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August 2025: </a:t>
            </a:r>
            <a:r>
              <a:rPr lang="en" sz="2000">
                <a:solidFill>
                  <a:srgbClr val="202124"/>
                </a:solidFill>
                <a:latin typeface="Times New Roman"/>
                <a:ea typeface="Times New Roman"/>
                <a:cs typeface="Times New Roman"/>
                <a:sym typeface="Times New Roman"/>
              </a:rPr>
              <a:t>Began working as a clinical dietitian at the JD McCarty Center in Norman, OK</a:t>
            </a:r>
            <a:endParaRPr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September 2025: Passed the RD exam!</a:t>
            </a:r>
            <a:endParaRPr sz="2000">
              <a:solidFill>
                <a:srgbClr val="202124"/>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32" title="IMG_3649.jpg"/>
          <p:cNvPicPr preferRelativeResize="0"/>
          <p:nvPr/>
        </p:nvPicPr>
        <p:blipFill>
          <a:blip r:embed="rId3">
            <a:alphaModFix/>
          </a:blip>
          <a:stretch>
            <a:fillRect/>
          </a:stretch>
        </p:blipFill>
        <p:spPr>
          <a:xfrm>
            <a:off x="739275" y="218938"/>
            <a:ext cx="3595349" cy="4705626"/>
          </a:xfrm>
          <a:prstGeom prst="rect">
            <a:avLst/>
          </a:prstGeom>
          <a:noFill/>
          <a:ln>
            <a:noFill/>
          </a:ln>
        </p:spPr>
      </p:pic>
      <p:pic>
        <p:nvPicPr>
          <p:cNvPr id="170" name="Google Shape;170;p32" title="IMG_3607.JPG"/>
          <p:cNvPicPr preferRelativeResize="0"/>
          <p:nvPr/>
        </p:nvPicPr>
        <p:blipFill>
          <a:blip r:embed="rId4">
            <a:alphaModFix/>
          </a:blip>
          <a:stretch>
            <a:fillRect/>
          </a:stretch>
        </p:blipFill>
        <p:spPr>
          <a:xfrm>
            <a:off x="4760475" y="218950"/>
            <a:ext cx="3529224" cy="470562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33" title="IMG_3652.jpg"/>
          <p:cNvPicPr preferRelativeResize="0"/>
          <p:nvPr/>
        </p:nvPicPr>
        <p:blipFill>
          <a:blip r:embed="rId3">
            <a:alphaModFix/>
          </a:blip>
          <a:stretch>
            <a:fillRect/>
          </a:stretch>
        </p:blipFill>
        <p:spPr>
          <a:xfrm>
            <a:off x="184850" y="84375"/>
            <a:ext cx="2744826" cy="2410950"/>
          </a:xfrm>
          <a:prstGeom prst="rect">
            <a:avLst/>
          </a:prstGeom>
          <a:noFill/>
          <a:ln>
            <a:noFill/>
          </a:ln>
        </p:spPr>
      </p:pic>
      <p:pic>
        <p:nvPicPr>
          <p:cNvPr id="176" name="Google Shape;176;p33" title="IMG_3613.jpg"/>
          <p:cNvPicPr preferRelativeResize="0"/>
          <p:nvPr/>
        </p:nvPicPr>
        <p:blipFill>
          <a:blip r:embed="rId4">
            <a:alphaModFix/>
          </a:blip>
          <a:stretch>
            <a:fillRect/>
          </a:stretch>
        </p:blipFill>
        <p:spPr>
          <a:xfrm>
            <a:off x="184850" y="2754925"/>
            <a:ext cx="2962925" cy="2260901"/>
          </a:xfrm>
          <a:prstGeom prst="rect">
            <a:avLst/>
          </a:prstGeom>
          <a:noFill/>
          <a:ln>
            <a:noFill/>
          </a:ln>
        </p:spPr>
      </p:pic>
      <p:pic>
        <p:nvPicPr>
          <p:cNvPr id="177" name="Google Shape;177;p33" title="IMG_3611.jpg"/>
          <p:cNvPicPr preferRelativeResize="0"/>
          <p:nvPr/>
        </p:nvPicPr>
        <p:blipFill>
          <a:blip r:embed="rId5">
            <a:alphaModFix/>
          </a:blip>
          <a:stretch>
            <a:fillRect/>
          </a:stretch>
        </p:blipFill>
        <p:spPr>
          <a:xfrm>
            <a:off x="6118175" y="774525"/>
            <a:ext cx="2659676" cy="3594450"/>
          </a:xfrm>
          <a:prstGeom prst="rect">
            <a:avLst/>
          </a:prstGeom>
          <a:noFill/>
          <a:ln>
            <a:noFill/>
          </a:ln>
        </p:spPr>
      </p:pic>
      <p:pic>
        <p:nvPicPr>
          <p:cNvPr id="178" name="Google Shape;178;p33" title="IMG_3654.jpg"/>
          <p:cNvPicPr preferRelativeResize="0"/>
          <p:nvPr/>
        </p:nvPicPr>
        <p:blipFill>
          <a:blip r:embed="rId6">
            <a:alphaModFix/>
          </a:blip>
          <a:stretch>
            <a:fillRect/>
          </a:stretch>
        </p:blipFill>
        <p:spPr>
          <a:xfrm>
            <a:off x="3632825" y="2754738"/>
            <a:ext cx="2125549" cy="2261276"/>
          </a:xfrm>
          <a:prstGeom prst="rect">
            <a:avLst/>
          </a:prstGeom>
          <a:noFill/>
          <a:ln>
            <a:noFill/>
          </a:ln>
        </p:spPr>
      </p:pic>
      <p:pic>
        <p:nvPicPr>
          <p:cNvPr id="179" name="Google Shape;179;p33" title="IMG_3653.jpg"/>
          <p:cNvPicPr preferRelativeResize="0"/>
          <p:nvPr/>
        </p:nvPicPr>
        <p:blipFill rotWithShape="1">
          <a:blip r:embed="rId7">
            <a:alphaModFix/>
          </a:blip>
          <a:srcRect b="21470" l="0" r="0" t="0"/>
          <a:stretch/>
        </p:blipFill>
        <p:spPr>
          <a:xfrm>
            <a:off x="3509213" y="84375"/>
            <a:ext cx="2372765" cy="24873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Additional Tools</a:t>
            </a:r>
            <a:endParaRPr>
              <a:latin typeface="Times New Roman"/>
              <a:ea typeface="Times New Roman"/>
              <a:cs typeface="Times New Roman"/>
              <a:sym typeface="Times New Roman"/>
            </a:endParaRPr>
          </a:p>
        </p:txBody>
      </p:sp>
      <p:sp>
        <p:nvSpPr>
          <p:cNvPr id="185" name="Google Shape;185;p34"/>
          <p:cNvSpPr txBox="1"/>
          <p:nvPr>
            <p:ph idx="1" type="body"/>
          </p:nvPr>
        </p:nvSpPr>
        <p:spPr>
          <a:xfrm>
            <a:off x="311700" y="1152475"/>
            <a:ext cx="54396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Timers for EVERYTHING</a:t>
            </a:r>
            <a:endParaRPr sz="2000">
              <a:solidFill>
                <a:schemeClr val="dk1"/>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Weighted utensils and foam tubing available</a:t>
            </a:r>
            <a:endParaRPr sz="2000">
              <a:solidFill>
                <a:schemeClr val="dk1"/>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Lower table-top for wheelchair users</a:t>
            </a:r>
            <a:endParaRPr sz="2000">
              <a:solidFill>
                <a:schemeClr val="dk1"/>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Coloring and fun fact sheets from MyPlate</a:t>
            </a:r>
            <a:endParaRPr sz="2000">
              <a:solidFill>
                <a:schemeClr val="dk1"/>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Extra games or toys for breaks and continuing therapy goals </a:t>
            </a:r>
            <a:endParaRPr sz="2000">
              <a:solidFill>
                <a:schemeClr val="dk1"/>
              </a:solidFill>
              <a:latin typeface="Times New Roman"/>
              <a:ea typeface="Times New Roman"/>
              <a:cs typeface="Times New Roman"/>
              <a:sym typeface="Times New Roman"/>
            </a:endParaRPr>
          </a:p>
        </p:txBody>
      </p:sp>
      <p:pic>
        <p:nvPicPr>
          <p:cNvPr id="186" name="Google Shape;186;p34"/>
          <p:cNvPicPr preferRelativeResize="0"/>
          <p:nvPr/>
        </p:nvPicPr>
        <p:blipFill>
          <a:blip r:embed="rId3">
            <a:alphaModFix/>
          </a:blip>
          <a:stretch>
            <a:fillRect/>
          </a:stretch>
        </p:blipFill>
        <p:spPr>
          <a:xfrm>
            <a:off x="5751340" y="871725"/>
            <a:ext cx="3080959" cy="3697151"/>
          </a:xfrm>
          <a:prstGeom prst="rect">
            <a:avLst/>
          </a:prstGeom>
          <a:noFill/>
          <a:ln>
            <a:noFill/>
          </a:ln>
        </p:spPr>
      </p:pic>
      <p:sp>
        <p:nvSpPr>
          <p:cNvPr id="187" name="Google Shape;187;p34"/>
          <p:cNvSpPr txBox="1"/>
          <p:nvPr/>
        </p:nvSpPr>
        <p:spPr>
          <a:xfrm>
            <a:off x="5751350" y="4455650"/>
            <a:ext cx="3081000" cy="338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000">
                <a:solidFill>
                  <a:srgbClr val="1B1B1B"/>
                </a:solidFill>
                <a:latin typeface="Times New Roman"/>
                <a:ea typeface="Times New Roman"/>
                <a:cs typeface="Times New Roman"/>
                <a:sym typeface="Times New Roman"/>
              </a:rPr>
              <a:t>P</a:t>
            </a:r>
            <a:r>
              <a:rPr lang="en" sz="1000">
                <a:solidFill>
                  <a:srgbClr val="1B1B1B"/>
                </a:solidFill>
                <a:latin typeface="Times New Roman"/>
                <a:ea typeface="Times New Roman"/>
                <a:cs typeface="Times New Roman"/>
                <a:sym typeface="Times New Roman"/>
              </a:rPr>
              <a:t>icture from Global Supplies, gosupps.com</a:t>
            </a:r>
            <a:endParaRPr sz="800">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Key Takeaways</a:t>
            </a:r>
            <a:endParaRPr>
              <a:latin typeface="Times New Roman"/>
              <a:ea typeface="Times New Roman"/>
              <a:cs typeface="Times New Roman"/>
              <a:sym typeface="Times New Roman"/>
            </a:endParaRPr>
          </a:p>
        </p:txBody>
      </p:sp>
      <p:sp>
        <p:nvSpPr>
          <p:cNvPr id="193" name="Google Shape;193;p35"/>
          <p:cNvSpPr txBox="1"/>
          <p:nvPr>
            <p:ph idx="1" type="body"/>
          </p:nvPr>
        </p:nvSpPr>
        <p:spPr>
          <a:xfrm>
            <a:off x="311700" y="1152475"/>
            <a:ext cx="82371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Children with developmental disabilities often have poor diet quality and face increased risks for </a:t>
            </a:r>
            <a:r>
              <a:rPr lang="en" sz="2000">
                <a:solidFill>
                  <a:schemeClr val="dk1"/>
                </a:solidFill>
                <a:latin typeface="Times New Roman"/>
                <a:ea typeface="Times New Roman"/>
                <a:cs typeface="Times New Roman"/>
                <a:sym typeface="Times New Roman"/>
              </a:rPr>
              <a:t>obesity</a:t>
            </a:r>
            <a:r>
              <a:rPr lang="en" sz="2000">
                <a:solidFill>
                  <a:schemeClr val="dk1"/>
                </a:solidFill>
                <a:latin typeface="Times New Roman"/>
                <a:ea typeface="Times New Roman"/>
                <a:cs typeface="Times New Roman"/>
                <a:sym typeface="Times New Roman"/>
              </a:rPr>
              <a:t> and chronic diseases</a:t>
            </a:r>
            <a:endParaRPr sz="2000">
              <a:solidFill>
                <a:schemeClr val="dk1"/>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Nutrition and cooking education can help improve food acceptance and cooking confidence</a:t>
            </a:r>
            <a:endParaRPr sz="2000">
              <a:solidFill>
                <a:schemeClr val="dk1"/>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Cooking lessons incorporate reading, math, social skills, fine motor skills</a:t>
            </a:r>
            <a:endParaRPr sz="2000">
              <a:solidFill>
                <a:schemeClr val="dk1"/>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Collaborate with other professions to provide accessible, effective, and fun cooking experiences for kids with IDD</a:t>
            </a:r>
            <a:endParaRPr sz="2000">
              <a:solidFill>
                <a:schemeClr val="dk1"/>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6"/>
          <p:cNvSpPr txBox="1"/>
          <p:nvPr>
            <p:ph type="title"/>
          </p:nvPr>
        </p:nvSpPr>
        <p:spPr>
          <a:xfrm>
            <a:off x="311700" y="1048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References: </a:t>
            </a:r>
            <a:endParaRPr>
              <a:latin typeface="Times New Roman"/>
              <a:ea typeface="Times New Roman"/>
              <a:cs typeface="Times New Roman"/>
              <a:sym typeface="Times New Roman"/>
            </a:endParaRPr>
          </a:p>
        </p:txBody>
      </p:sp>
      <p:sp>
        <p:nvSpPr>
          <p:cNvPr id="199" name="Google Shape;199;p36"/>
          <p:cNvSpPr txBox="1"/>
          <p:nvPr>
            <p:ph idx="1" type="body"/>
          </p:nvPr>
        </p:nvSpPr>
        <p:spPr>
          <a:xfrm>
            <a:off x="311700" y="677550"/>
            <a:ext cx="8520600" cy="3416400"/>
          </a:xfrm>
          <a:prstGeom prst="rect">
            <a:avLst/>
          </a:prstGeom>
        </p:spPr>
        <p:txBody>
          <a:bodyPr anchorCtr="0" anchor="t" bIns="91425" lIns="91425" spcFirstLastPara="1" rIns="91425" wrap="square" tIns="91425">
            <a:normAutofit fontScale="25000" lnSpcReduction="20000"/>
          </a:bodyPr>
          <a:lstStyle/>
          <a:p>
            <a:pPr indent="0" lvl="0" marL="0" rtl="0" algn="l">
              <a:lnSpc>
                <a:spcPct val="100000"/>
              </a:lnSpc>
              <a:spcBef>
                <a:spcPts val="0"/>
              </a:spcBef>
              <a:spcAft>
                <a:spcPts val="0"/>
              </a:spcAft>
              <a:buNone/>
            </a:pPr>
            <a:r>
              <a:rPr lang="en" sz="2800">
                <a:solidFill>
                  <a:schemeClr val="dk1"/>
                </a:solidFill>
                <a:latin typeface="Times New Roman"/>
                <a:ea typeface="Times New Roman"/>
                <a:cs typeface="Times New Roman"/>
                <a:sym typeface="Times New Roman"/>
              </a:rPr>
              <a:t>1. </a:t>
            </a:r>
            <a:r>
              <a:rPr lang="en" sz="2800">
                <a:solidFill>
                  <a:schemeClr val="dk1"/>
                </a:solidFill>
                <a:latin typeface="Times New Roman"/>
                <a:ea typeface="Times New Roman"/>
                <a:cs typeface="Times New Roman"/>
                <a:sym typeface="Times New Roman"/>
              </a:rPr>
              <a:t>CDC. Developmental Disability Basics. Child Development. June 2, 2025. Accessed January 19, 2026.</a:t>
            </a:r>
            <a:r>
              <a:rPr lang="en" sz="2800" u="sng">
                <a:solidFill>
                  <a:schemeClr val="dk1"/>
                </a:solidFill>
                <a:latin typeface="Times New Roman"/>
                <a:ea typeface="Times New Roman"/>
                <a:cs typeface="Times New Roman"/>
                <a:sym typeface="Times New Roman"/>
                <a:hlinkClick r:id="rId3">
                  <a:extLst>
                    <a:ext uri="{A12FA001-AC4F-418D-AE19-62706E023703}">
                      <ahyp:hlinkClr val="tx"/>
                    </a:ext>
                  </a:extLst>
                </a:hlinkClick>
              </a:rPr>
              <a:t> https://www.cdc.gov/child-development/about/developmental-disability-basics.html</a:t>
            </a:r>
            <a:r>
              <a:rPr lang="en" sz="2800">
                <a:solidFill>
                  <a:schemeClr val="dk1"/>
                </a:solidFill>
                <a:latin typeface="Times New Roman"/>
                <a:ea typeface="Times New Roman"/>
                <a:cs typeface="Times New Roman"/>
                <a:sym typeface="Times New Roman"/>
              </a:rPr>
              <a:t> </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2. State of Oklahoma- State Obesity Prevention Plan. Published online June 2022.</a:t>
            </a:r>
            <a:r>
              <a:rPr lang="en" sz="2800" u="sng">
                <a:solidFill>
                  <a:schemeClr val="dk1"/>
                </a:solidFill>
                <a:latin typeface="Times New Roman"/>
                <a:ea typeface="Times New Roman"/>
                <a:cs typeface="Times New Roman"/>
                <a:sym typeface="Times New Roman"/>
                <a:hlinkClick r:id="rId4">
                  <a:extLst>
                    <a:ext uri="{A12FA001-AC4F-418D-AE19-62706E023703}">
                      <ahyp:hlinkClr val="tx"/>
                    </a:ext>
                  </a:extLst>
                </a:hlinkClick>
              </a:rPr>
              <a:t> https://oklahoma.gov/content/dam/ok/en/health/health2/documents/State%20of%20Oklahoma%20-%20State%20Obesity%20Prevention.pdf</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3. Simmonds M, Llewellyn A, Owen CG, Woolacott N. Predicting adult obesity from childhood obesity: a systematic review and meta-analysis. Obes Rev. 2016;17(2):95-107. doi:</a:t>
            </a:r>
            <a:r>
              <a:rPr lang="en" sz="2800" u="sng">
                <a:solidFill>
                  <a:schemeClr val="dk1"/>
                </a:solidFill>
                <a:latin typeface="Times New Roman"/>
                <a:ea typeface="Times New Roman"/>
                <a:cs typeface="Times New Roman"/>
                <a:sym typeface="Times New Roman"/>
                <a:hlinkClick r:id="rId5">
                  <a:extLst>
                    <a:ext uri="{A12FA001-AC4F-418D-AE19-62706E023703}">
                      <ahyp:hlinkClr val="tx"/>
                    </a:ext>
                  </a:extLst>
                </a:hlinkClick>
              </a:rPr>
              <a:t>10.1111/obr.12334</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4. CDC. Causes and Consequences of Childhood Obesity. Centers for Disease Control and Prevention. July 15, 2022. Accessed June 12, 2024.</a:t>
            </a:r>
            <a:r>
              <a:rPr lang="en" sz="2800" u="sng">
                <a:solidFill>
                  <a:schemeClr val="dk1"/>
                </a:solidFill>
                <a:latin typeface="Times New Roman"/>
                <a:ea typeface="Times New Roman"/>
                <a:cs typeface="Times New Roman"/>
                <a:sym typeface="Times New Roman"/>
                <a:hlinkClick r:id="rId6">
                  <a:extLst>
                    <a:ext uri="{A12FA001-AC4F-418D-AE19-62706E023703}">
                      <ahyp:hlinkClr val="tx"/>
                    </a:ext>
                  </a:extLst>
                </a:hlinkClick>
              </a:rPr>
              <a:t> https://www.cdc.gov/obesity/basics/consequences.html</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5. Pont SJ, Puhl R, Cook SR, Slusser W, SECTION ON OBESITY, THE OBESITY SOCIETY. Stigma Experienced by Children and Adolescents With Obesity. Pediatrics. 2017;140(6):e20173034. doi:</a:t>
            </a:r>
            <a:r>
              <a:rPr lang="en" sz="2800" u="sng">
                <a:solidFill>
                  <a:schemeClr val="dk1"/>
                </a:solidFill>
                <a:latin typeface="Times New Roman"/>
                <a:ea typeface="Times New Roman"/>
                <a:cs typeface="Times New Roman"/>
                <a:sym typeface="Times New Roman"/>
                <a:hlinkClick r:id="rId7">
                  <a:extLst>
                    <a:ext uri="{A12FA001-AC4F-418D-AE19-62706E023703}">
                      <ahyp:hlinkClr val="tx"/>
                    </a:ext>
                  </a:extLst>
                </a:hlinkClick>
              </a:rPr>
              <a:t>10.1542/peds.2017-3034</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6. Segal M, Eliasziw M, Phillips S, et al. Intellectual disability is associated with increased risk for obesity in a nationally representative sample of U.S. children. Disabil Health J. 2016;9(3):392-398. doi:</a:t>
            </a:r>
            <a:r>
              <a:rPr lang="en" sz="2800" u="sng">
                <a:solidFill>
                  <a:schemeClr val="dk1"/>
                </a:solidFill>
                <a:latin typeface="Times New Roman"/>
                <a:ea typeface="Times New Roman"/>
                <a:cs typeface="Times New Roman"/>
                <a:sym typeface="Times New Roman"/>
                <a:hlinkClick r:id="rId8">
                  <a:extLst>
                    <a:ext uri="{A12FA001-AC4F-418D-AE19-62706E023703}">
                      <ahyp:hlinkClr val="tx"/>
                    </a:ext>
                  </a:extLst>
                </a:hlinkClick>
              </a:rPr>
              <a:t>10.1016/j.dhjo.2015.12.003</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7. Rimmer JH, Yamaki K, Lowry BMD, Wang E, Vogel LC. Obesity and obesity-related secondary conditions in adolescents with intellectual/developmental disabilities. Journal of Intellectual Disability Research. 2010;54(9):787-794. doi:</a:t>
            </a:r>
            <a:r>
              <a:rPr lang="en" sz="2800" u="sng">
                <a:solidFill>
                  <a:schemeClr val="dk1"/>
                </a:solidFill>
                <a:latin typeface="Times New Roman"/>
                <a:ea typeface="Times New Roman"/>
                <a:cs typeface="Times New Roman"/>
                <a:sym typeface="Times New Roman"/>
                <a:hlinkClick r:id="rId9">
                  <a:extLst>
                    <a:ext uri="{A12FA001-AC4F-418D-AE19-62706E023703}">
                      <ahyp:hlinkClr val="tx"/>
                    </a:ext>
                  </a:extLst>
                </a:hlinkClick>
              </a:rPr>
              <a:t>10.1111/j.1365-2788.2010.01305.x</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8. Gal E, Hardal-Nasser R, Engel-Yeger B. The relationship between the severity of eating problems and intellectual developmental deficit level. Research in Developmental Disabilities. 2011;32(5):1464-1469. doi:</a:t>
            </a:r>
            <a:r>
              <a:rPr lang="en" sz="2800" u="sng">
                <a:solidFill>
                  <a:schemeClr val="dk1"/>
                </a:solidFill>
                <a:latin typeface="Times New Roman"/>
                <a:ea typeface="Times New Roman"/>
                <a:cs typeface="Times New Roman"/>
                <a:sym typeface="Times New Roman"/>
                <a:hlinkClick r:id="rId10">
                  <a:extLst>
                    <a:ext uri="{A12FA001-AC4F-418D-AE19-62706E023703}">
                      <ahyp:hlinkClr val="tx"/>
                    </a:ext>
                  </a:extLst>
                </a:hlinkClick>
              </a:rPr>
              <a:t>10.1016/j.ridd.2010.12.003</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9. Breda C, Santero S, Conti MV, Cena H. Programmes to manage food selectivity in individuals with autism spectrum disorder. Nutrition Research Reviews. 2025;38(1):112-125. doi:</a:t>
            </a:r>
            <a:r>
              <a:rPr lang="en" sz="2800" u="sng">
                <a:solidFill>
                  <a:schemeClr val="dk1"/>
                </a:solidFill>
                <a:latin typeface="Times New Roman"/>
                <a:ea typeface="Times New Roman"/>
                <a:cs typeface="Times New Roman"/>
                <a:sym typeface="Times New Roman"/>
                <a:hlinkClick r:id="rId11">
                  <a:extLst>
                    <a:ext uri="{A12FA001-AC4F-418D-AE19-62706E023703}">
                      <ahyp:hlinkClr val="tx"/>
                    </a:ext>
                  </a:extLst>
                </a:hlinkClick>
              </a:rPr>
              <a:t>10.1017/S0954422424000052</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10. Paengkumhag C, Limpornchitwilai W, Supaluk S, Chamnongthai K, Kaewkamnerdpong B. Enhancing ADL skill acquisition in children with ASD through a personalized, fuzzy logic-based tablet game: a pilot study. Sci Rep. 2025;15(1):37691. doi:</a:t>
            </a:r>
            <a:r>
              <a:rPr lang="en" sz="2800" u="sng">
                <a:solidFill>
                  <a:schemeClr val="dk1"/>
                </a:solidFill>
                <a:latin typeface="Times New Roman"/>
                <a:ea typeface="Times New Roman"/>
                <a:cs typeface="Times New Roman"/>
                <a:sym typeface="Times New Roman"/>
                <a:hlinkClick r:id="rId12">
                  <a:extLst>
                    <a:ext uri="{A12FA001-AC4F-418D-AE19-62706E023703}">
                      <ahyp:hlinkClr val="tx"/>
                    </a:ext>
                  </a:extLst>
                </a:hlinkClick>
              </a:rPr>
              <a:t>10.1038/s41598-025-21586-2</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11. Cunningham-Sabo L, Lohse B. Impact of a school-based cooking curriculum for fourth-grade students on attitudes and behaviors is influenced by gender and prior cooking experience. J Nutr Educ Behav. 2014;46(2):110-120. doi:</a:t>
            </a:r>
            <a:r>
              <a:rPr lang="en" sz="2800" u="sng">
                <a:solidFill>
                  <a:schemeClr val="dk1"/>
                </a:solidFill>
                <a:latin typeface="Times New Roman"/>
                <a:ea typeface="Times New Roman"/>
                <a:cs typeface="Times New Roman"/>
                <a:sym typeface="Times New Roman"/>
                <a:hlinkClick r:id="rId13">
                  <a:extLst>
                    <a:ext uri="{A12FA001-AC4F-418D-AE19-62706E023703}">
                      <ahyp:hlinkClr val="tx"/>
                    </a:ext>
                  </a:extLst>
                </a:hlinkClick>
              </a:rPr>
              <a:t>10.1016/j.jneb.2013.09.007</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12. Vaughan KL, Cade JE, Hetherington MM, Webster J, Evans CEL. The impact of school-based cooking classes on vegetable intake, cooking skills and food literacy of children aged 4-12 years: A systematic review of the evidence 2001-2021. Appetite. 2024;195:107238. doi:</a:t>
            </a:r>
            <a:r>
              <a:rPr lang="en" sz="2800" u="sng">
                <a:solidFill>
                  <a:schemeClr val="dk1"/>
                </a:solidFill>
                <a:latin typeface="Times New Roman"/>
                <a:ea typeface="Times New Roman"/>
                <a:cs typeface="Times New Roman"/>
                <a:sym typeface="Times New Roman"/>
                <a:hlinkClick r:id="rId14">
                  <a:extLst>
                    <a:ext uri="{A12FA001-AC4F-418D-AE19-62706E023703}">
                      <ahyp:hlinkClr val="tx"/>
                    </a:ext>
                  </a:extLst>
                </a:hlinkClick>
              </a:rPr>
              <a:t>10.1016/j.appet.2024.107238</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13. Hersch D, Perdue L, Ambroz T, Boucher JL. The impact of cooking classes on food-related preferences, attitudes, and behaviors of school-aged children: a systematic review of the evidence, 2003-2014. Prev Chronic Dis. 2014;11:E193. doi:</a:t>
            </a:r>
            <a:r>
              <a:rPr lang="en" sz="2800" u="sng">
                <a:solidFill>
                  <a:schemeClr val="dk1"/>
                </a:solidFill>
                <a:latin typeface="Times New Roman"/>
                <a:ea typeface="Times New Roman"/>
                <a:cs typeface="Times New Roman"/>
                <a:sym typeface="Times New Roman"/>
                <a:hlinkClick r:id="rId15">
                  <a:extLst>
                    <a:ext uri="{A12FA001-AC4F-418D-AE19-62706E023703}">
                      <ahyp:hlinkClr val="tx"/>
                    </a:ext>
                  </a:extLst>
                </a:hlinkClick>
              </a:rPr>
              <a:t>10.5888/pcd11.140267</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14. Wong MY, Carlton C, Paul S, et al. Cooking with confidence for autistic youth: outcomes from a pilot program evaluation model. BMC Res Notes. 2025;18:35. doi:</a:t>
            </a:r>
            <a:r>
              <a:rPr lang="en" sz="2800" u="sng">
                <a:solidFill>
                  <a:schemeClr val="dk1"/>
                </a:solidFill>
                <a:latin typeface="Times New Roman"/>
                <a:ea typeface="Times New Roman"/>
                <a:cs typeface="Times New Roman"/>
                <a:sym typeface="Times New Roman"/>
                <a:hlinkClick r:id="rId16">
                  <a:extLst>
                    <a:ext uri="{A12FA001-AC4F-418D-AE19-62706E023703}">
                      <ahyp:hlinkClr val="tx"/>
                    </a:ext>
                  </a:extLst>
                </a:hlinkClick>
              </a:rPr>
              <a:t>10.1186/s13104-025-07105-6</a:t>
            </a:r>
            <a:endParaRPr sz="28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2800">
                <a:solidFill>
                  <a:schemeClr val="dk1"/>
                </a:solidFill>
                <a:latin typeface="Times New Roman"/>
                <a:ea typeface="Times New Roman"/>
                <a:cs typeface="Times New Roman"/>
                <a:sym typeface="Times New Roman"/>
              </a:rPr>
              <a:t>15. Danon JC, Koon L, Sherman JR, et al. Feasibility and preliminary efficacy of a skill-based lifestyle intervention for enhancing cooking abilities and physical fitness in young adults with intellectual disabilities. Disabil Health J. 2025;18(2):101767. doi:</a:t>
            </a:r>
            <a:r>
              <a:rPr lang="en" sz="2800" u="sng">
                <a:solidFill>
                  <a:schemeClr val="dk1"/>
                </a:solidFill>
                <a:latin typeface="Times New Roman"/>
                <a:ea typeface="Times New Roman"/>
                <a:cs typeface="Times New Roman"/>
                <a:sym typeface="Times New Roman"/>
                <a:hlinkClick r:id="rId17">
                  <a:extLst>
                    <a:ext uri="{A12FA001-AC4F-418D-AE19-62706E023703}">
                      <ahyp:hlinkClr val="tx"/>
                    </a:ext>
                  </a:extLst>
                </a:hlinkClick>
              </a:rPr>
              <a:t>10.1016/j.dhjo.2024.101767</a:t>
            </a:r>
            <a:endParaRPr sz="3200" u="sng">
              <a:solidFill>
                <a:schemeClr val="hlink"/>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en" sz="3200">
                <a:solidFill>
                  <a:schemeClr val="dk1"/>
                </a:solidFill>
                <a:latin typeface="Times New Roman"/>
                <a:ea typeface="Times New Roman"/>
                <a:cs typeface="Times New Roman"/>
                <a:sym typeface="Times New Roman"/>
              </a:rPr>
              <a:t>16. What are Visual Recipes and How to Use Them. Accessed March 2, 2026. </a:t>
            </a:r>
            <a:r>
              <a:rPr lang="en" sz="3200" u="sng">
                <a:solidFill>
                  <a:schemeClr val="dk1"/>
                </a:solidFill>
                <a:latin typeface="Times New Roman"/>
                <a:ea typeface="Times New Roman"/>
                <a:cs typeface="Times New Roman"/>
                <a:sym typeface="Times New Roman"/>
              </a:rPr>
              <a:t>https://especiallyeducation.com/visual-recipes-what-they-are-how-to-use-them</a:t>
            </a:r>
            <a:r>
              <a:rPr lang="en" sz="3200">
                <a:solidFill>
                  <a:schemeClr val="dk1"/>
                </a:solidFill>
                <a:latin typeface="Times New Roman"/>
                <a:ea typeface="Times New Roman"/>
                <a:cs typeface="Times New Roman"/>
                <a:sym typeface="Times New Roman"/>
              </a:rPr>
              <a:t>/</a:t>
            </a:r>
            <a:endParaRPr sz="3200">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t/>
            </a:r>
            <a:endParaRPr sz="3200" u="sng">
              <a:solidFill>
                <a:schemeClr val="hlink"/>
              </a:solidFill>
              <a:latin typeface="Times New Roman"/>
              <a:ea typeface="Times New Roman"/>
              <a:cs typeface="Times New Roman"/>
              <a:sym typeface="Times New Roman"/>
            </a:endParaRPr>
          </a:p>
          <a:p>
            <a:pPr indent="0" lvl="0" marL="0" marR="50800" rtl="0" algn="l">
              <a:lnSpc>
                <a:spcPct val="100000"/>
              </a:lnSpc>
              <a:spcBef>
                <a:spcPts val="1200"/>
              </a:spcBef>
              <a:spcAft>
                <a:spcPts val="0"/>
              </a:spcAft>
              <a:buClr>
                <a:schemeClr val="dk1"/>
              </a:buClr>
              <a:buSzPct val="34375"/>
              <a:buFont typeface="Arial"/>
              <a:buNone/>
            </a:pPr>
            <a:r>
              <a:t/>
            </a:r>
            <a:endParaRPr sz="3200" u="sng">
              <a:solidFill>
                <a:schemeClr val="hlink"/>
              </a:solidFill>
            </a:endParaRPr>
          </a:p>
          <a:p>
            <a:pPr indent="0" lvl="0" marL="0" rtl="0" algn="l">
              <a:spcBef>
                <a:spcPts val="0"/>
              </a:spcBef>
              <a:spcAft>
                <a:spcPts val="1200"/>
              </a:spcAft>
              <a:buNone/>
            </a:pPr>
            <a:r>
              <a:t/>
            </a:r>
            <a:endParaRPr sz="3200">
              <a:solidFill>
                <a:schemeClr val="dk1"/>
              </a:solidFill>
              <a:latin typeface="Times New Roman"/>
              <a:ea typeface="Times New Roman"/>
              <a:cs typeface="Times New Roman"/>
              <a:sym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7"/>
          <p:cNvSpPr txBox="1"/>
          <p:nvPr>
            <p:ph type="title"/>
          </p:nvPr>
        </p:nvSpPr>
        <p:spPr>
          <a:xfrm>
            <a:off x="311700" y="22854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520">
                <a:latin typeface="Times New Roman"/>
                <a:ea typeface="Times New Roman"/>
                <a:cs typeface="Times New Roman"/>
                <a:sym typeface="Times New Roman"/>
              </a:rPr>
              <a:t>Questions? </a:t>
            </a:r>
            <a:endParaRPr sz="3520">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Learning Objectives</a:t>
            </a:r>
            <a:endParaRPr>
              <a:latin typeface="Times New Roman"/>
              <a:ea typeface="Times New Roman"/>
              <a:cs typeface="Times New Roman"/>
              <a:sym typeface="Times New Roman"/>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highlight>
                  <a:srgbClr val="FFFFFF"/>
                </a:highlight>
                <a:latin typeface="Times New Roman"/>
                <a:ea typeface="Times New Roman"/>
                <a:cs typeface="Times New Roman"/>
                <a:sym typeface="Times New Roman"/>
              </a:rPr>
              <a:t>Describe the role of interdisciplinary collaboration between dietitians and therapists in supporting nutrition education for children with developmental disabilities.</a:t>
            </a:r>
            <a:endParaRPr sz="2000">
              <a:solidFill>
                <a:srgbClr val="202124"/>
              </a:solidFill>
              <a:highlight>
                <a:srgbClr val="FFFFFF"/>
              </a:highlight>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highlight>
                  <a:srgbClr val="FFFFFF"/>
                </a:highlight>
                <a:latin typeface="Times New Roman"/>
                <a:ea typeface="Times New Roman"/>
                <a:cs typeface="Times New Roman"/>
                <a:sym typeface="Times New Roman"/>
              </a:rPr>
              <a:t>Identify key benefits of cooking group interventions for children with developmental disabilities, including increased food acceptance, fine motor skill development, and self-efficacy in the kitchen.</a:t>
            </a:r>
            <a:endParaRPr sz="2000">
              <a:solidFill>
                <a:srgbClr val="202124"/>
              </a:solidFill>
              <a:highlight>
                <a:srgbClr val="FFFFFF"/>
              </a:highlight>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highlight>
                  <a:srgbClr val="FFFFFF"/>
                </a:highlight>
                <a:latin typeface="Times New Roman"/>
                <a:ea typeface="Times New Roman"/>
                <a:cs typeface="Times New Roman"/>
                <a:sym typeface="Times New Roman"/>
              </a:rPr>
              <a:t>Integrate visual recipes and other accessibility tools to support the participation of children with developmental disabilities in cooking sessions. </a:t>
            </a:r>
            <a:endParaRPr sz="2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Developmental Disabilities</a:t>
            </a:r>
            <a:endParaRPr>
              <a:latin typeface="Times New Roman"/>
              <a:ea typeface="Times New Roman"/>
              <a:cs typeface="Times New Roman"/>
              <a:sym typeface="Times New Roman"/>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11150" lvl="0" marL="457200" rtl="0" algn="l">
              <a:lnSpc>
                <a:spcPct val="150000"/>
              </a:lnSpc>
              <a:spcBef>
                <a:spcPts val="0"/>
              </a:spcBef>
              <a:spcAft>
                <a:spcPts val="0"/>
              </a:spcAft>
              <a:buClr>
                <a:srgbClr val="202124"/>
              </a:buClr>
              <a:buSzPts val="1300"/>
              <a:buFont typeface="Times New Roman"/>
              <a:buChar char="●"/>
            </a:pPr>
            <a:r>
              <a:rPr lang="en" sz="2000">
                <a:solidFill>
                  <a:srgbClr val="202124"/>
                </a:solidFill>
                <a:highlight>
                  <a:srgbClr val="FFFFFF"/>
                </a:highlight>
                <a:latin typeface="Times New Roman"/>
                <a:ea typeface="Times New Roman"/>
                <a:cs typeface="Times New Roman"/>
                <a:sym typeface="Times New Roman"/>
              </a:rPr>
              <a:t>Developmental disabilities - “a group of conditions due to an impairment in physical, learning, language, or behavior areas”</a:t>
            </a:r>
            <a:r>
              <a:rPr baseline="30000" lang="en" sz="2000">
                <a:solidFill>
                  <a:srgbClr val="202124"/>
                </a:solidFill>
                <a:highlight>
                  <a:srgbClr val="FFFFFF"/>
                </a:highlight>
                <a:latin typeface="Times New Roman"/>
                <a:ea typeface="Times New Roman"/>
                <a:cs typeface="Times New Roman"/>
                <a:sym typeface="Times New Roman"/>
              </a:rPr>
              <a:t>1</a:t>
            </a:r>
            <a:endParaRPr baseline="30000" sz="2000">
              <a:solidFill>
                <a:srgbClr val="202124"/>
              </a:solidFill>
              <a:highlight>
                <a:srgbClr val="FFFFFF"/>
              </a:highlight>
              <a:latin typeface="Times New Roman"/>
              <a:ea typeface="Times New Roman"/>
              <a:cs typeface="Times New Roman"/>
              <a:sym typeface="Times New Roman"/>
            </a:endParaRPr>
          </a:p>
          <a:p>
            <a:pPr indent="-311150" lvl="0" marL="457200" rtl="0" algn="l">
              <a:lnSpc>
                <a:spcPct val="150000"/>
              </a:lnSpc>
              <a:spcBef>
                <a:spcPts val="0"/>
              </a:spcBef>
              <a:spcAft>
                <a:spcPts val="0"/>
              </a:spcAft>
              <a:buClr>
                <a:srgbClr val="202124"/>
              </a:buClr>
              <a:buSzPts val="1300"/>
              <a:buFont typeface="Times New Roman"/>
              <a:buChar char="●"/>
            </a:pPr>
            <a:r>
              <a:rPr lang="en" sz="2000">
                <a:solidFill>
                  <a:srgbClr val="202124"/>
                </a:solidFill>
                <a:highlight>
                  <a:srgbClr val="FFFFFF"/>
                </a:highlight>
                <a:latin typeface="Times New Roman"/>
                <a:ea typeface="Times New Roman"/>
                <a:cs typeface="Times New Roman"/>
                <a:sym typeface="Times New Roman"/>
              </a:rPr>
              <a:t>1 in 6 children in the U.S. from ages 3 to 17 are affected by one or more developmental </a:t>
            </a:r>
            <a:r>
              <a:rPr lang="en" sz="2000">
                <a:solidFill>
                  <a:srgbClr val="202124"/>
                </a:solidFill>
                <a:highlight>
                  <a:srgbClr val="FFFFFF"/>
                </a:highlight>
                <a:latin typeface="Times New Roman"/>
                <a:ea typeface="Times New Roman"/>
                <a:cs typeface="Times New Roman"/>
                <a:sym typeface="Times New Roman"/>
              </a:rPr>
              <a:t>disabilities</a:t>
            </a:r>
            <a:r>
              <a:rPr baseline="30000" lang="en" sz="2000">
                <a:solidFill>
                  <a:srgbClr val="202124"/>
                </a:solidFill>
                <a:highlight>
                  <a:srgbClr val="FFFFFF"/>
                </a:highlight>
                <a:latin typeface="Times New Roman"/>
                <a:ea typeface="Times New Roman"/>
                <a:cs typeface="Times New Roman"/>
                <a:sym typeface="Times New Roman"/>
              </a:rPr>
              <a:t>1</a:t>
            </a:r>
            <a:endParaRPr baseline="30000" sz="2000">
              <a:solidFill>
                <a:srgbClr val="202124"/>
              </a:solidFill>
              <a:highlight>
                <a:srgbClr val="FFFFFF"/>
              </a:highlight>
              <a:latin typeface="Times New Roman"/>
              <a:ea typeface="Times New Roman"/>
              <a:cs typeface="Times New Roman"/>
              <a:sym typeface="Times New Roman"/>
            </a:endParaRPr>
          </a:p>
          <a:p>
            <a:pPr indent="-311150" lvl="0" marL="457200" rtl="0" algn="l">
              <a:lnSpc>
                <a:spcPct val="150000"/>
              </a:lnSpc>
              <a:spcBef>
                <a:spcPts val="0"/>
              </a:spcBef>
              <a:spcAft>
                <a:spcPts val="0"/>
              </a:spcAft>
              <a:buClr>
                <a:srgbClr val="202124"/>
              </a:buClr>
              <a:buSzPts val="1300"/>
              <a:buFont typeface="Times New Roman"/>
              <a:buChar char="●"/>
            </a:pPr>
            <a:r>
              <a:rPr lang="en" sz="2000">
                <a:solidFill>
                  <a:srgbClr val="202124"/>
                </a:solidFill>
                <a:highlight>
                  <a:srgbClr val="FFFFFF"/>
                </a:highlight>
                <a:latin typeface="Times New Roman"/>
                <a:ea typeface="Times New Roman"/>
                <a:cs typeface="Times New Roman"/>
                <a:sym typeface="Times New Roman"/>
              </a:rPr>
              <a:t>Include ADHD, autism spectrum disorder, cerebral palsy, fragile x syndrome, hearing loss, intellectual </a:t>
            </a:r>
            <a:r>
              <a:rPr lang="en" sz="2000">
                <a:solidFill>
                  <a:srgbClr val="202124"/>
                </a:solidFill>
                <a:highlight>
                  <a:srgbClr val="FFFFFF"/>
                </a:highlight>
                <a:latin typeface="Times New Roman"/>
                <a:ea typeface="Times New Roman"/>
                <a:cs typeface="Times New Roman"/>
                <a:sym typeface="Times New Roman"/>
              </a:rPr>
              <a:t>disabilities</a:t>
            </a:r>
            <a:r>
              <a:rPr lang="en" sz="2000">
                <a:solidFill>
                  <a:srgbClr val="202124"/>
                </a:solidFill>
                <a:highlight>
                  <a:srgbClr val="FFFFFF"/>
                </a:highlight>
                <a:latin typeface="Times New Roman"/>
                <a:ea typeface="Times New Roman"/>
                <a:cs typeface="Times New Roman"/>
                <a:sym typeface="Times New Roman"/>
              </a:rPr>
              <a:t>, and others</a:t>
            </a:r>
            <a:r>
              <a:rPr baseline="30000" lang="en" sz="2000">
                <a:solidFill>
                  <a:srgbClr val="202124"/>
                </a:solidFill>
                <a:highlight>
                  <a:srgbClr val="FFFFFF"/>
                </a:highlight>
                <a:latin typeface="Times New Roman"/>
                <a:ea typeface="Times New Roman"/>
                <a:cs typeface="Times New Roman"/>
                <a:sym typeface="Times New Roman"/>
              </a:rPr>
              <a:t>1</a:t>
            </a:r>
            <a:endParaRPr baseline="30000" sz="2000">
              <a:solidFill>
                <a:srgbClr val="202124"/>
              </a:solidFill>
              <a:highlight>
                <a:srgbClr val="FFFFFF"/>
              </a:highlight>
              <a:latin typeface="Times New Roman"/>
              <a:ea typeface="Times New Roman"/>
              <a:cs typeface="Times New Roman"/>
              <a:sym typeface="Times New Roman"/>
            </a:endParaRPr>
          </a:p>
          <a:p>
            <a:pPr indent="-311150" lvl="0" marL="457200" rtl="0" algn="l">
              <a:lnSpc>
                <a:spcPct val="150000"/>
              </a:lnSpc>
              <a:spcBef>
                <a:spcPts val="0"/>
              </a:spcBef>
              <a:spcAft>
                <a:spcPts val="0"/>
              </a:spcAft>
              <a:buClr>
                <a:srgbClr val="202124"/>
              </a:buClr>
              <a:buSzPts val="1300"/>
              <a:buFont typeface="Times New Roman"/>
              <a:buChar char="●"/>
            </a:pPr>
            <a:r>
              <a:rPr lang="en" sz="2000">
                <a:solidFill>
                  <a:srgbClr val="202124"/>
                </a:solidFill>
                <a:highlight>
                  <a:srgbClr val="FFFFFF"/>
                </a:highlight>
                <a:latin typeface="Times New Roman"/>
                <a:ea typeface="Times New Roman"/>
                <a:cs typeface="Times New Roman"/>
                <a:sym typeface="Times New Roman"/>
              </a:rPr>
              <a:t>Occur across all racial, ethnic, and socioeconomic groups</a:t>
            </a:r>
            <a:r>
              <a:rPr baseline="30000" lang="en" sz="2000">
                <a:solidFill>
                  <a:srgbClr val="202124"/>
                </a:solidFill>
                <a:highlight>
                  <a:srgbClr val="FFFFFF"/>
                </a:highlight>
                <a:latin typeface="Times New Roman"/>
                <a:ea typeface="Times New Roman"/>
                <a:cs typeface="Times New Roman"/>
                <a:sym typeface="Times New Roman"/>
              </a:rPr>
              <a:t>1</a:t>
            </a:r>
            <a:endParaRPr baseline="30000">
              <a:solidFill>
                <a:srgbClr val="202124"/>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Childhood Obesity Rates and Diet Quality</a:t>
            </a:r>
            <a:endParaRPr>
              <a:latin typeface="Times New Roman"/>
              <a:ea typeface="Times New Roman"/>
              <a:cs typeface="Times New Roman"/>
              <a:sym typeface="Times New Roman"/>
            </a:endParaRPr>
          </a:p>
        </p:txBody>
      </p:sp>
      <p:sp>
        <p:nvSpPr>
          <p:cNvPr id="79" name="Google Shape;79;p17"/>
          <p:cNvSpPr txBox="1"/>
          <p:nvPr>
            <p:ph idx="1" type="body"/>
          </p:nvPr>
        </p:nvSpPr>
        <p:spPr>
          <a:xfrm>
            <a:off x="311700" y="1152475"/>
            <a:ext cx="86349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Clr>
                <a:srgbClr val="202124"/>
              </a:buClr>
              <a:buSzPts val="1800"/>
              <a:buFont typeface="Times New Roman"/>
              <a:buChar char="●"/>
            </a:pPr>
            <a:r>
              <a:rPr lang="en" sz="2000">
                <a:solidFill>
                  <a:srgbClr val="202124"/>
                </a:solidFill>
                <a:latin typeface="Times New Roman"/>
                <a:ea typeface="Times New Roman"/>
                <a:cs typeface="Times New Roman"/>
                <a:sym typeface="Times New Roman"/>
              </a:rPr>
              <a:t>19% of children and adolescents in the US </a:t>
            </a:r>
            <a:r>
              <a:rPr lang="en" sz="2000">
                <a:solidFill>
                  <a:srgbClr val="202124"/>
                </a:solidFill>
                <a:latin typeface="Times New Roman"/>
                <a:ea typeface="Times New Roman"/>
                <a:cs typeface="Times New Roman"/>
                <a:sym typeface="Times New Roman"/>
              </a:rPr>
              <a:t>have</a:t>
            </a:r>
            <a:r>
              <a:rPr lang="en" sz="2000">
                <a:solidFill>
                  <a:srgbClr val="202124"/>
                </a:solidFill>
                <a:latin typeface="Times New Roman"/>
                <a:ea typeface="Times New Roman"/>
                <a:cs typeface="Times New Roman"/>
                <a:sym typeface="Times New Roman"/>
              </a:rPr>
              <a:t> obesity</a:t>
            </a:r>
            <a:r>
              <a:rPr baseline="30000" lang="en" sz="2000">
                <a:solidFill>
                  <a:srgbClr val="202124"/>
                </a:solidFill>
                <a:latin typeface="Times New Roman"/>
                <a:ea typeface="Times New Roman"/>
                <a:cs typeface="Times New Roman"/>
                <a:sym typeface="Times New Roman"/>
              </a:rPr>
              <a:t>2</a:t>
            </a:r>
            <a:endParaRPr baseline="30000"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In Oklahoma, 13.6% of 10-17 year olds are overweight, and 18.7% are obese</a:t>
            </a:r>
            <a:r>
              <a:rPr baseline="30000" lang="en" sz="2000">
                <a:solidFill>
                  <a:srgbClr val="202124"/>
                </a:solidFill>
                <a:latin typeface="Times New Roman"/>
                <a:ea typeface="Times New Roman"/>
                <a:cs typeface="Times New Roman"/>
                <a:sym typeface="Times New Roman"/>
              </a:rPr>
              <a:t>2</a:t>
            </a:r>
            <a:endParaRPr baseline="30000"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Only 20.3% of Oklahoma high schoolers eat fruit or drink fruit juice 2 or more times per day</a:t>
            </a:r>
            <a:r>
              <a:rPr baseline="30000" lang="en" sz="2000">
                <a:solidFill>
                  <a:srgbClr val="202124"/>
                </a:solidFill>
                <a:latin typeface="Times New Roman"/>
                <a:ea typeface="Times New Roman"/>
                <a:cs typeface="Times New Roman"/>
                <a:sym typeface="Times New Roman"/>
              </a:rPr>
              <a:t>2</a:t>
            </a:r>
            <a:endParaRPr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9.4% of Oklahoma high schoolers eat vegetables 3 or more times per day</a:t>
            </a:r>
            <a:r>
              <a:rPr baseline="30000" lang="en" sz="2000">
                <a:solidFill>
                  <a:srgbClr val="202124"/>
                </a:solidFill>
                <a:latin typeface="Times New Roman"/>
                <a:ea typeface="Times New Roman"/>
                <a:cs typeface="Times New Roman"/>
                <a:sym typeface="Times New Roman"/>
              </a:rPr>
              <a:t>2</a:t>
            </a:r>
            <a:endParaRPr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20.5% of children in Oklahoma are food insecure</a:t>
            </a:r>
            <a:r>
              <a:rPr baseline="30000" lang="en" sz="2000">
                <a:solidFill>
                  <a:srgbClr val="202124"/>
                </a:solidFill>
                <a:latin typeface="Times New Roman"/>
                <a:ea typeface="Times New Roman"/>
                <a:cs typeface="Times New Roman"/>
                <a:sym typeface="Times New Roman"/>
              </a:rPr>
              <a:t>2</a:t>
            </a:r>
            <a:endParaRPr sz="2000">
              <a:solidFill>
                <a:srgbClr val="202124"/>
              </a:solidFill>
              <a:latin typeface="Times New Roman"/>
              <a:ea typeface="Times New Roman"/>
              <a:cs typeface="Times New Roman"/>
              <a:sym typeface="Times New Roman"/>
            </a:endParaRPr>
          </a:p>
          <a:p>
            <a:pPr indent="0" lvl="0" marL="457200" rtl="0" algn="l">
              <a:spcBef>
                <a:spcPts val="1200"/>
              </a:spcBef>
              <a:spcAft>
                <a:spcPts val="1200"/>
              </a:spcAft>
              <a:buNone/>
            </a:pPr>
            <a:r>
              <a:t/>
            </a:r>
            <a:endParaRPr sz="2000">
              <a:solidFill>
                <a:srgbClr val="202124"/>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Why Does It Matter? </a:t>
            </a:r>
            <a:endParaRPr>
              <a:latin typeface="Times New Roman"/>
              <a:ea typeface="Times New Roman"/>
              <a:cs typeface="Times New Roman"/>
              <a:sym typeface="Times New Roman"/>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457200" rtl="0" algn="l">
              <a:lnSpc>
                <a:spcPct val="150000"/>
              </a:lnSpc>
              <a:spcBef>
                <a:spcPts val="0"/>
              </a:spcBef>
              <a:spcAft>
                <a:spcPts val="0"/>
              </a:spcAft>
              <a:buNone/>
            </a:pPr>
            <a:r>
              <a:rPr lang="en" sz="2000">
                <a:solidFill>
                  <a:srgbClr val="202124"/>
                </a:solidFill>
                <a:latin typeface="Times New Roman"/>
                <a:ea typeface="Times New Roman"/>
                <a:cs typeface="Times New Roman"/>
                <a:sym typeface="Times New Roman"/>
              </a:rPr>
              <a:t>Children and adolescents </a:t>
            </a:r>
            <a:r>
              <a:rPr lang="en" sz="2000">
                <a:solidFill>
                  <a:srgbClr val="202124"/>
                </a:solidFill>
                <a:latin typeface="Times New Roman"/>
                <a:ea typeface="Times New Roman"/>
                <a:cs typeface="Times New Roman"/>
                <a:sym typeface="Times New Roman"/>
              </a:rPr>
              <a:t>with</a:t>
            </a:r>
            <a:r>
              <a:rPr lang="en" sz="2000">
                <a:solidFill>
                  <a:srgbClr val="202124"/>
                </a:solidFill>
                <a:latin typeface="Times New Roman"/>
                <a:ea typeface="Times New Roman"/>
                <a:cs typeface="Times New Roman"/>
                <a:sym typeface="Times New Roman"/>
              </a:rPr>
              <a:t> obesity …</a:t>
            </a:r>
            <a:endParaRPr sz="2000">
              <a:solidFill>
                <a:srgbClr val="202124"/>
              </a:solidFill>
              <a:latin typeface="Times New Roman"/>
              <a:ea typeface="Times New Roman"/>
              <a:cs typeface="Times New Roman"/>
              <a:sym typeface="Times New Roman"/>
            </a:endParaRPr>
          </a:p>
          <a:p>
            <a:pPr indent="-355600" lvl="0" marL="457200" rtl="0" algn="l">
              <a:lnSpc>
                <a:spcPct val="150000"/>
              </a:lnSpc>
              <a:spcBef>
                <a:spcPts val="120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Are 5 times more likely to be obese in adulthood than non-obese </a:t>
            </a:r>
            <a:r>
              <a:rPr lang="en" sz="2000">
                <a:solidFill>
                  <a:srgbClr val="202124"/>
                </a:solidFill>
                <a:latin typeface="Times New Roman"/>
                <a:ea typeface="Times New Roman"/>
                <a:cs typeface="Times New Roman"/>
                <a:sym typeface="Times New Roman"/>
              </a:rPr>
              <a:t>children</a:t>
            </a:r>
            <a:r>
              <a:rPr baseline="30000" lang="en" sz="2000">
                <a:solidFill>
                  <a:srgbClr val="202124"/>
                </a:solidFill>
                <a:latin typeface="Times New Roman"/>
                <a:ea typeface="Times New Roman"/>
                <a:cs typeface="Times New Roman"/>
                <a:sym typeface="Times New Roman"/>
              </a:rPr>
              <a:t>3</a:t>
            </a:r>
            <a:endParaRPr baseline="30000"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Are at risk of chronic health conditions like asthma, hypertension, diabetes, and chronic kidney disease</a:t>
            </a:r>
            <a:r>
              <a:rPr baseline="30000" lang="en" sz="2000">
                <a:solidFill>
                  <a:srgbClr val="202124"/>
                </a:solidFill>
                <a:latin typeface="Times New Roman"/>
                <a:ea typeface="Times New Roman"/>
                <a:cs typeface="Times New Roman"/>
                <a:sym typeface="Times New Roman"/>
              </a:rPr>
              <a:t>4</a:t>
            </a:r>
            <a:endParaRPr baseline="30000"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May experience increased levels of teasing and bullying from peers due to weight-based stigmas</a:t>
            </a:r>
            <a:r>
              <a:rPr baseline="30000" lang="en" sz="2000">
                <a:solidFill>
                  <a:srgbClr val="202124"/>
                </a:solidFill>
                <a:latin typeface="Times New Roman"/>
                <a:ea typeface="Times New Roman"/>
                <a:cs typeface="Times New Roman"/>
                <a:sym typeface="Times New Roman"/>
              </a:rPr>
              <a:t>5</a:t>
            </a:r>
            <a:endParaRPr baseline="30000" sz="2000">
              <a:solidFill>
                <a:srgbClr val="202124"/>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202124"/>
              </a:buClr>
              <a:buSzPts val="2000"/>
              <a:buFont typeface="Times New Roman"/>
              <a:buChar char="●"/>
            </a:pPr>
            <a:r>
              <a:rPr lang="en" sz="2000">
                <a:solidFill>
                  <a:srgbClr val="202124"/>
                </a:solidFill>
                <a:latin typeface="Times New Roman"/>
                <a:ea typeface="Times New Roman"/>
                <a:cs typeface="Times New Roman"/>
                <a:sym typeface="Times New Roman"/>
              </a:rPr>
              <a:t>Have higher rates of self-harm and suicide when bullied about their weight</a:t>
            </a:r>
            <a:r>
              <a:rPr baseline="30000" lang="en" sz="2000">
                <a:solidFill>
                  <a:srgbClr val="202124"/>
                </a:solidFill>
                <a:latin typeface="Times New Roman"/>
                <a:ea typeface="Times New Roman"/>
                <a:cs typeface="Times New Roman"/>
                <a:sym typeface="Times New Roman"/>
              </a:rPr>
              <a:t>5</a:t>
            </a:r>
            <a:endParaRPr baseline="30000" sz="2000">
              <a:solidFill>
                <a:srgbClr val="202124"/>
              </a:solidFill>
              <a:latin typeface="Times New Roman"/>
              <a:ea typeface="Times New Roman"/>
              <a:cs typeface="Times New Roman"/>
              <a:sym typeface="Times New Roman"/>
            </a:endParaRPr>
          </a:p>
          <a:p>
            <a:pPr indent="0" lvl="0" marL="914400" rtl="0" algn="l">
              <a:spcBef>
                <a:spcPts val="1200"/>
              </a:spcBef>
              <a:spcAft>
                <a:spcPts val="1200"/>
              </a:spcAft>
              <a:buNone/>
            </a:pPr>
            <a:r>
              <a:t/>
            </a:r>
            <a:endParaRPr sz="2000">
              <a:solidFill>
                <a:srgbClr val="202124"/>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19" title="Screenshot 2026-02-07 at 7.28.43 PM.png"/>
          <p:cNvPicPr preferRelativeResize="0"/>
          <p:nvPr/>
        </p:nvPicPr>
        <p:blipFill>
          <a:blip r:embed="rId3">
            <a:alphaModFix/>
          </a:blip>
          <a:stretch>
            <a:fillRect/>
          </a:stretch>
        </p:blipFill>
        <p:spPr>
          <a:xfrm>
            <a:off x="1424238" y="152400"/>
            <a:ext cx="6295513" cy="4838700"/>
          </a:xfrm>
          <a:prstGeom prst="rect">
            <a:avLst/>
          </a:prstGeom>
          <a:noFill/>
          <a:ln>
            <a:noFill/>
          </a:ln>
        </p:spPr>
      </p:pic>
      <p:sp>
        <p:nvSpPr>
          <p:cNvPr id="91" name="Google Shape;91;p19"/>
          <p:cNvSpPr txBox="1"/>
          <p:nvPr/>
        </p:nvSpPr>
        <p:spPr>
          <a:xfrm>
            <a:off x="238125" y="4799925"/>
            <a:ext cx="2857500" cy="19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Graphic from State of Oklahoma Obesity Prevention Plan</a:t>
            </a:r>
            <a:r>
              <a:rPr baseline="30000" lang="en" sz="800">
                <a:solidFill>
                  <a:schemeClr val="dk1"/>
                </a:solidFill>
                <a:latin typeface="Times New Roman"/>
                <a:ea typeface="Times New Roman"/>
                <a:cs typeface="Times New Roman"/>
                <a:sym typeface="Times New Roman"/>
              </a:rPr>
              <a:t>2</a:t>
            </a:r>
            <a:endParaRPr baseline="30000" sz="800">
              <a:solidFill>
                <a:schemeClr val="dk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How Obesity Affects Children with IDD</a:t>
            </a:r>
            <a:endParaRPr>
              <a:latin typeface="Times New Roman"/>
              <a:ea typeface="Times New Roman"/>
              <a:cs typeface="Times New Roman"/>
              <a:sym typeface="Times New Roman"/>
            </a:endParaRPr>
          </a:p>
        </p:txBody>
      </p:sp>
      <p:sp>
        <p:nvSpPr>
          <p:cNvPr id="97" name="Google Shape;97;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Children with IDD are twice as likely to be obese compared to typically developing children</a:t>
            </a:r>
            <a:r>
              <a:rPr baseline="30000" lang="en" sz="2000">
                <a:solidFill>
                  <a:srgbClr val="1A1A1A"/>
                </a:solidFill>
                <a:latin typeface="Times New Roman"/>
                <a:ea typeface="Times New Roman"/>
                <a:cs typeface="Times New Roman"/>
                <a:sym typeface="Times New Roman"/>
              </a:rPr>
              <a:t>6</a:t>
            </a:r>
            <a:endParaRPr baseline="30000"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Obesity has been associated with higher rates of ADHD, behavioral, and mental health problems</a:t>
            </a:r>
            <a:r>
              <a:rPr baseline="30000" lang="en" sz="2000">
                <a:solidFill>
                  <a:srgbClr val="1A1A1A"/>
                </a:solidFill>
                <a:latin typeface="Times New Roman"/>
                <a:ea typeface="Times New Roman"/>
                <a:cs typeface="Times New Roman"/>
                <a:sym typeface="Times New Roman"/>
              </a:rPr>
              <a:t>6</a:t>
            </a:r>
            <a:endParaRPr baseline="30000"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Youth with IDD and obesity have higher rates of obesity-related secondary conditions like high blood pressure, high cholesterol, diabetes, and pressure sores</a:t>
            </a:r>
            <a:r>
              <a:rPr baseline="30000" lang="en" sz="2000">
                <a:solidFill>
                  <a:srgbClr val="1A1A1A"/>
                </a:solidFill>
                <a:latin typeface="Times New Roman"/>
                <a:ea typeface="Times New Roman"/>
                <a:cs typeface="Times New Roman"/>
                <a:sym typeface="Times New Roman"/>
              </a:rPr>
              <a:t>7</a:t>
            </a:r>
            <a:endParaRPr baseline="30000" sz="2000">
              <a:solidFill>
                <a:srgbClr val="1A1A1A"/>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Why Does This Happen?</a:t>
            </a:r>
            <a:endParaRPr>
              <a:latin typeface="Times New Roman"/>
              <a:ea typeface="Times New Roman"/>
              <a:cs typeface="Times New Roman"/>
              <a:sym typeface="Times New Roman"/>
            </a:endParaRPr>
          </a:p>
        </p:txBody>
      </p:sp>
      <p:sp>
        <p:nvSpPr>
          <p:cNvPr id="103" name="Google Shape;103;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lnSpc>
                <a:spcPct val="150000"/>
              </a:lnSpc>
              <a:spcBef>
                <a:spcPts val="0"/>
              </a:spcBef>
              <a:spcAft>
                <a:spcPts val="0"/>
              </a:spcAft>
              <a:buNone/>
            </a:pPr>
            <a:r>
              <a:rPr lang="en" sz="2000">
                <a:solidFill>
                  <a:srgbClr val="1A1A1A"/>
                </a:solidFill>
                <a:latin typeface="Times New Roman"/>
                <a:ea typeface="Times New Roman"/>
                <a:cs typeface="Times New Roman"/>
                <a:sym typeface="Times New Roman"/>
              </a:rPr>
              <a:t>Children with IDD…</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Are more </a:t>
            </a:r>
            <a:r>
              <a:rPr lang="en" sz="2000">
                <a:solidFill>
                  <a:srgbClr val="1A1A1A"/>
                </a:solidFill>
                <a:latin typeface="Times New Roman"/>
                <a:ea typeface="Times New Roman"/>
                <a:cs typeface="Times New Roman"/>
                <a:sym typeface="Times New Roman"/>
              </a:rPr>
              <a:t>likely</a:t>
            </a:r>
            <a:r>
              <a:rPr lang="en" sz="2000">
                <a:solidFill>
                  <a:srgbClr val="1A1A1A"/>
                </a:solidFill>
                <a:latin typeface="Times New Roman"/>
                <a:ea typeface="Times New Roman"/>
                <a:cs typeface="Times New Roman"/>
                <a:sym typeface="Times New Roman"/>
              </a:rPr>
              <a:t> to live in poverty</a:t>
            </a:r>
            <a:r>
              <a:rPr baseline="30000" lang="en" sz="2000">
                <a:solidFill>
                  <a:srgbClr val="1A1A1A"/>
                </a:solidFill>
                <a:latin typeface="Times New Roman"/>
                <a:ea typeface="Times New Roman"/>
                <a:cs typeface="Times New Roman"/>
                <a:sym typeface="Times New Roman"/>
              </a:rPr>
              <a:t>6</a:t>
            </a:r>
            <a:endParaRPr baseline="30000"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Have l</a:t>
            </a:r>
            <a:r>
              <a:rPr lang="en" sz="2000">
                <a:solidFill>
                  <a:srgbClr val="1A1A1A"/>
                </a:solidFill>
                <a:latin typeface="Times New Roman"/>
                <a:ea typeface="Times New Roman"/>
                <a:cs typeface="Times New Roman"/>
                <a:sym typeface="Times New Roman"/>
              </a:rPr>
              <a:t>ower rates of physical activity than typically developing children</a:t>
            </a:r>
            <a:r>
              <a:rPr baseline="30000" lang="en" sz="2000">
                <a:solidFill>
                  <a:srgbClr val="1A1A1A"/>
                </a:solidFill>
                <a:latin typeface="Times New Roman"/>
                <a:ea typeface="Times New Roman"/>
                <a:cs typeface="Times New Roman"/>
                <a:sym typeface="Times New Roman"/>
              </a:rPr>
              <a:t>6</a:t>
            </a:r>
            <a:endParaRPr baseline="30000"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Experience high rates of feeding difficulties - dysphagia, picky eating</a:t>
            </a:r>
            <a:r>
              <a:rPr baseline="30000" lang="en" sz="2000">
                <a:solidFill>
                  <a:srgbClr val="1A1A1A"/>
                </a:solidFill>
                <a:latin typeface="Times New Roman"/>
                <a:ea typeface="Times New Roman"/>
                <a:cs typeface="Times New Roman"/>
                <a:sym typeface="Times New Roman"/>
              </a:rPr>
              <a:t>8,9</a:t>
            </a:r>
            <a:r>
              <a:rPr lang="en" sz="2000">
                <a:solidFill>
                  <a:srgbClr val="1A1A1A"/>
                </a:solidFill>
                <a:latin typeface="Times New Roman"/>
                <a:ea typeface="Times New Roman"/>
                <a:cs typeface="Times New Roman"/>
                <a:sym typeface="Times New Roman"/>
              </a:rPr>
              <a:t>  </a:t>
            </a:r>
            <a:endParaRPr sz="2000">
              <a:solidFill>
                <a:srgbClr val="1A1A1A"/>
              </a:solidFill>
              <a:latin typeface="Times New Roman"/>
              <a:ea typeface="Times New Roman"/>
              <a:cs typeface="Times New Roman"/>
              <a:sym typeface="Times New Roman"/>
            </a:endParaRPr>
          </a:p>
          <a:p>
            <a:pPr indent="-355600" lvl="0" marL="457200" rtl="0" algn="l">
              <a:lnSpc>
                <a:spcPct val="150000"/>
              </a:lnSpc>
              <a:spcBef>
                <a:spcPts val="0"/>
              </a:spcBef>
              <a:spcAft>
                <a:spcPts val="0"/>
              </a:spcAft>
              <a:buClr>
                <a:srgbClr val="1A1A1A"/>
              </a:buClr>
              <a:buSzPts val="2000"/>
              <a:buFont typeface="Times New Roman"/>
              <a:buChar char="●"/>
            </a:pPr>
            <a:r>
              <a:rPr lang="en" sz="2000">
                <a:solidFill>
                  <a:srgbClr val="1A1A1A"/>
                </a:solidFill>
                <a:latin typeface="Times New Roman"/>
                <a:ea typeface="Times New Roman"/>
                <a:cs typeface="Times New Roman"/>
                <a:sym typeface="Times New Roman"/>
              </a:rPr>
              <a:t>May struggle  with ADLs and IADLs</a:t>
            </a:r>
            <a:r>
              <a:rPr baseline="30000" lang="en" sz="2000">
                <a:solidFill>
                  <a:srgbClr val="1A1A1A"/>
                </a:solidFill>
                <a:latin typeface="Times New Roman"/>
                <a:ea typeface="Times New Roman"/>
                <a:cs typeface="Times New Roman"/>
                <a:sym typeface="Times New Roman"/>
              </a:rPr>
              <a:t>10</a:t>
            </a:r>
            <a:endParaRPr baseline="30000" sz="2000">
              <a:solidFill>
                <a:srgbClr val="1A1A1A"/>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